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lice" panose="020B0604020202020204" charset="0"/>
      <p:regular r:id="rId31"/>
    </p:embeddedFont>
    <p:embeddedFont>
      <p:font typeface="Alice Bold" panose="020B0604020202020204" charset="0"/>
      <p:regular r:id="rId32"/>
    </p:embeddedFont>
    <p:embeddedFont>
      <p:font typeface="Alta" panose="020B0604020202020204" charset="0"/>
      <p:regular r:id="rId33"/>
    </p:embeddedFont>
    <p:embeddedFont>
      <p:font typeface="Calibri" panose="020F0502020204030204" pitchFamily="34" charset="0"/>
      <p:regular r:id="rId34"/>
      <p:bold r:id="rId35"/>
      <p:italic r:id="rId36"/>
      <p:boldItalic r:id="rId37"/>
    </p:embeddedFont>
    <p:embeddedFont>
      <p:font typeface="Copperplate Gothic 30 AB" panose="020B0604020202020204" charset="0"/>
      <p:regular r:id="rId38"/>
    </p:embeddedFont>
    <p:embeddedFont>
      <p:font typeface="Lora" pitchFamily="2" charset="0"/>
      <p:regular r:id="rId39"/>
      <p:bold r:id="rId40"/>
      <p:italic r:id="rId41"/>
      <p:boldItalic r:id="rId42"/>
    </p:embeddedFont>
    <p:embeddedFont>
      <p:font typeface="Montserrat" panose="00000500000000000000" pitchFamily="2" charset="0"/>
      <p:regular r:id="rId43"/>
      <p:bold r:id="rId44"/>
      <p:italic r:id="rId45"/>
      <p:boldItalic r:id="rId46"/>
    </p:embeddedFont>
    <p:embeddedFont>
      <p:font typeface="Montserrat Bold Italics" panose="020B0604020202020204" charset="0"/>
      <p:regular r:id="rId47"/>
    </p:embeddedFont>
    <p:embeddedFont>
      <p:font typeface="Montserrat Semi-Bold" panose="020B0604020202020204" charset="0"/>
      <p:regular r:id="rId48"/>
    </p:embeddedFont>
    <p:embeddedFont>
      <p:font typeface="Roca One" panose="020B0604020202020204" charset="0"/>
      <p:regular r:id="rId49"/>
    </p:embeddedFont>
    <p:embeddedFont>
      <p:font typeface="Times New Roman Bold" panose="02020803070505020304" pitchFamily="18" charset="0"/>
      <p:regular r:id="rId50"/>
      <p:bold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svg"/><Relationship Id="rId7" Type="http://schemas.openxmlformats.org/officeDocument/2006/relationships/image" Target="../media/image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svg"/><Relationship Id="rId7" Type="http://schemas.openxmlformats.org/officeDocument/2006/relationships/image" Target="../media/image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sv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5.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6.sv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sv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97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752" b="-13752"/>
            </a:stretch>
          </a:blipFill>
        </p:spPr>
        <p:txBody>
          <a:bodyPr/>
          <a:lstStyle/>
          <a:p>
            <a:endParaRPr lang="en-IN"/>
          </a:p>
        </p:txBody>
      </p:sp>
      <p:sp>
        <p:nvSpPr>
          <p:cNvPr id="3" name="TextBox 3"/>
          <p:cNvSpPr txBox="1"/>
          <p:nvPr/>
        </p:nvSpPr>
        <p:spPr>
          <a:xfrm>
            <a:off x="4265231" y="8141653"/>
            <a:ext cx="9757538" cy="1897955"/>
          </a:xfrm>
          <a:prstGeom prst="rect">
            <a:avLst/>
          </a:prstGeom>
        </p:spPr>
        <p:txBody>
          <a:bodyPr lIns="0" tIns="0" rIns="0" bIns="0" rtlCol="0" anchor="t">
            <a:spAutoFit/>
          </a:bodyPr>
          <a:lstStyle/>
          <a:p>
            <a:pPr algn="ctr">
              <a:lnSpc>
                <a:spcPts val="7424"/>
              </a:lnSpc>
            </a:pPr>
            <a:r>
              <a:rPr lang="en-US" sz="5303" dirty="0">
                <a:solidFill>
                  <a:srgbClr val="F8F8D3"/>
                </a:solidFill>
                <a:effectLst>
                  <a:outerShdw blurRad="38100" dist="38100" dir="2700000" algn="tl">
                    <a:srgbClr val="000000">
                      <a:alpha val="43137"/>
                    </a:srgbClr>
                  </a:outerShdw>
                </a:effectLst>
                <a:latin typeface="Roca One"/>
              </a:rPr>
              <a:t>Book a flight for your desired destination</a:t>
            </a:r>
          </a:p>
        </p:txBody>
      </p:sp>
      <p:sp>
        <p:nvSpPr>
          <p:cNvPr id="4" name="TextBox 4"/>
          <p:cNvSpPr txBox="1"/>
          <p:nvPr/>
        </p:nvSpPr>
        <p:spPr>
          <a:xfrm>
            <a:off x="1491447" y="536703"/>
            <a:ext cx="15605303" cy="1938095"/>
          </a:xfrm>
          <a:prstGeom prst="rect">
            <a:avLst/>
          </a:prstGeom>
        </p:spPr>
        <p:txBody>
          <a:bodyPr lIns="0" tIns="0" rIns="0" bIns="0" rtlCol="0" anchor="t">
            <a:spAutoFit/>
          </a:bodyPr>
          <a:lstStyle/>
          <a:p>
            <a:pPr algn="ctr">
              <a:lnSpc>
                <a:spcPts val="7548"/>
              </a:lnSpc>
            </a:pPr>
            <a:r>
              <a:rPr lang="en-US" sz="8481" dirty="0">
                <a:solidFill>
                  <a:srgbClr val="F2DB97"/>
                </a:solidFill>
                <a:effectLst>
                  <a:outerShdw blurRad="38100" dist="38100" dir="2700000" algn="tl">
                    <a:srgbClr val="000000">
                      <a:alpha val="43137"/>
                    </a:srgbClr>
                  </a:outerShdw>
                </a:effectLst>
                <a:latin typeface="Times New Roman Bold"/>
              </a:rPr>
              <a:t>FIRST FLY AIRPLANE RESERVATION SYSTEM</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8D6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758683" y="-3376626"/>
            <a:ext cx="10287000" cy="17097402"/>
            <a:chOff x="0" y="0"/>
            <a:chExt cx="2354580" cy="3913405"/>
          </a:xfrm>
        </p:grpSpPr>
        <p:sp>
          <p:nvSpPr>
            <p:cNvPr id="3" name="Freeform 3"/>
            <p:cNvSpPr/>
            <p:nvPr/>
          </p:nvSpPr>
          <p:spPr>
            <a:xfrm>
              <a:off x="0" y="0"/>
              <a:ext cx="2353310" cy="3913405"/>
            </a:xfrm>
            <a:custGeom>
              <a:avLst/>
              <a:gdLst/>
              <a:ahLst/>
              <a:cxnLst/>
              <a:rect l="l" t="t" r="r" b="b"/>
              <a:pathLst>
                <a:path w="2353310" h="3913405">
                  <a:moveTo>
                    <a:pt x="784860" y="3846095"/>
                  </a:moveTo>
                  <a:cubicBezTo>
                    <a:pt x="905510" y="3886736"/>
                    <a:pt x="1042670" y="3913405"/>
                    <a:pt x="1177290" y="3913405"/>
                  </a:cubicBezTo>
                  <a:cubicBezTo>
                    <a:pt x="1311910" y="3913405"/>
                    <a:pt x="1441450" y="3890545"/>
                    <a:pt x="1560830" y="3849905"/>
                  </a:cubicBezTo>
                  <a:cubicBezTo>
                    <a:pt x="1563370" y="3848636"/>
                    <a:pt x="1565910" y="3848636"/>
                    <a:pt x="1568450" y="3847366"/>
                  </a:cubicBezTo>
                  <a:cubicBezTo>
                    <a:pt x="2016760" y="3684805"/>
                    <a:pt x="2346960" y="3255545"/>
                    <a:pt x="2353310" y="2750682"/>
                  </a:cubicBezTo>
                  <a:lnTo>
                    <a:pt x="2353310" y="0"/>
                  </a:lnTo>
                  <a:lnTo>
                    <a:pt x="0" y="0"/>
                  </a:lnTo>
                  <a:lnTo>
                    <a:pt x="0" y="2748608"/>
                  </a:lnTo>
                  <a:cubicBezTo>
                    <a:pt x="6350" y="3258085"/>
                    <a:pt x="331470" y="3687345"/>
                    <a:pt x="784860" y="3846095"/>
                  </a:cubicBezTo>
                  <a:close/>
                </a:path>
              </a:pathLst>
            </a:custGeom>
            <a:solidFill>
              <a:srgbClr val="F2DB97"/>
            </a:solidFill>
          </p:spPr>
          <p:txBody>
            <a:bodyPr/>
            <a:lstStyle/>
            <a:p>
              <a:endParaRPr lang="en-IN"/>
            </a:p>
          </p:txBody>
        </p:sp>
      </p:grpSp>
      <p:sp>
        <p:nvSpPr>
          <p:cNvPr id="4" name="Freeform 4"/>
          <p:cNvSpPr/>
          <p:nvPr/>
        </p:nvSpPr>
        <p:spPr>
          <a:xfrm>
            <a:off x="17259300" y="75546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a:off x="15479886" y="817567"/>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1066749" y="3294047"/>
            <a:ext cx="6357111" cy="2770864"/>
          </a:xfrm>
          <a:prstGeom prst="rect">
            <a:avLst/>
          </a:prstGeom>
        </p:spPr>
        <p:txBody>
          <a:bodyPr lIns="0" tIns="0" rIns="0" bIns="0" rtlCol="0" anchor="t">
            <a:spAutoFit/>
          </a:bodyPr>
          <a:lstStyle/>
          <a:p>
            <a:pPr algn="ctr">
              <a:lnSpc>
                <a:spcPts val="8520"/>
              </a:lnSpc>
            </a:pPr>
            <a:r>
              <a:rPr lang="en-US" sz="6085">
                <a:solidFill>
                  <a:srgbClr val="59450E"/>
                </a:solidFill>
                <a:latin typeface="Copperplate Gothic 30 AB"/>
              </a:rPr>
              <a:t>    LEVEL O DFD</a:t>
            </a:r>
          </a:p>
          <a:p>
            <a:pPr algn="ctr">
              <a:lnSpc>
                <a:spcPts val="4180"/>
              </a:lnSpc>
            </a:pPr>
            <a:r>
              <a:rPr lang="en-US" sz="2985">
                <a:solidFill>
                  <a:srgbClr val="59450E"/>
                </a:solidFill>
                <a:latin typeface="Copperplate Gothic 30 AB"/>
              </a:rPr>
              <a:t>      (USER PANEL)</a:t>
            </a:r>
          </a:p>
          <a:p>
            <a:pPr algn="just">
              <a:lnSpc>
                <a:spcPts val="4180"/>
              </a:lnSpc>
            </a:pPr>
            <a:endParaRPr lang="en-US" sz="2985">
              <a:solidFill>
                <a:srgbClr val="59450E"/>
              </a:solidFill>
              <a:latin typeface="Copperplate Gothic 30 AB"/>
            </a:endParaRPr>
          </a:p>
          <a:p>
            <a:pPr algn="just">
              <a:lnSpc>
                <a:spcPts val="4180"/>
              </a:lnSpc>
            </a:pPr>
            <a:endParaRPr lang="en-US" sz="2985">
              <a:solidFill>
                <a:srgbClr val="59450E"/>
              </a:solidFill>
              <a:latin typeface="Copperplate Gothic 30 AB"/>
            </a:endParaRPr>
          </a:p>
        </p:txBody>
      </p:sp>
      <p:sp>
        <p:nvSpPr>
          <p:cNvPr id="7" name="AutoShape 7"/>
          <p:cNvSpPr/>
          <p:nvPr/>
        </p:nvSpPr>
        <p:spPr>
          <a:xfrm>
            <a:off x="11641807" y="5133975"/>
            <a:ext cx="6079839" cy="1905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8" name="Freeform 8"/>
          <p:cNvSpPr/>
          <p:nvPr/>
        </p:nvSpPr>
        <p:spPr>
          <a:xfrm>
            <a:off x="531695" y="1155115"/>
            <a:ext cx="10119978" cy="8103185"/>
          </a:xfrm>
          <a:custGeom>
            <a:avLst/>
            <a:gdLst/>
            <a:ahLst/>
            <a:cxnLst/>
            <a:rect l="l" t="t" r="r" b="b"/>
            <a:pathLst>
              <a:path w="10119978" h="8103185">
                <a:moveTo>
                  <a:pt x="0" y="0"/>
                </a:moveTo>
                <a:lnTo>
                  <a:pt x="10119978" y="0"/>
                </a:lnTo>
                <a:lnTo>
                  <a:pt x="10119978" y="8103185"/>
                </a:lnTo>
                <a:lnTo>
                  <a:pt x="0" y="8103185"/>
                </a:lnTo>
                <a:lnTo>
                  <a:pt x="0" y="0"/>
                </a:lnTo>
                <a:close/>
              </a:path>
            </a:pathLst>
          </a:custGeom>
          <a:blipFill>
            <a:blip r:embed="rId6"/>
            <a:stretch>
              <a:fillRect/>
            </a:stretch>
          </a:blipFill>
        </p:spPr>
        <p:txBody>
          <a:bodyPr/>
          <a:lstStyle/>
          <a:p>
            <a:endParaRPr lang="en-IN"/>
          </a:p>
        </p:txBody>
      </p:sp>
      <p:sp>
        <p:nvSpPr>
          <p:cNvPr id="9" name="Freeform 9"/>
          <p:cNvSpPr/>
          <p:nvPr/>
        </p:nvSpPr>
        <p:spPr>
          <a:xfrm rot="10496898" flipH="1">
            <a:off x="10521120" y="7130430"/>
            <a:ext cx="2970998" cy="1696170"/>
          </a:xfrm>
          <a:custGeom>
            <a:avLst/>
            <a:gdLst/>
            <a:ahLst/>
            <a:cxnLst/>
            <a:rect l="l" t="t" r="r" b="b"/>
            <a:pathLst>
              <a:path w="2970998" h="1696170">
                <a:moveTo>
                  <a:pt x="2970999" y="0"/>
                </a:moveTo>
                <a:lnTo>
                  <a:pt x="0" y="0"/>
                </a:lnTo>
                <a:lnTo>
                  <a:pt x="0" y="1696170"/>
                </a:lnTo>
                <a:lnTo>
                  <a:pt x="2970999" y="1696170"/>
                </a:lnTo>
                <a:lnTo>
                  <a:pt x="297099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8D6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95799" y="-3405201"/>
            <a:ext cx="10287000" cy="17097402"/>
            <a:chOff x="0" y="0"/>
            <a:chExt cx="2354580" cy="3913405"/>
          </a:xfrm>
        </p:grpSpPr>
        <p:sp>
          <p:nvSpPr>
            <p:cNvPr id="3" name="Freeform 3"/>
            <p:cNvSpPr/>
            <p:nvPr/>
          </p:nvSpPr>
          <p:spPr>
            <a:xfrm>
              <a:off x="0" y="0"/>
              <a:ext cx="2353310" cy="3913405"/>
            </a:xfrm>
            <a:custGeom>
              <a:avLst/>
              <a:gdLst/>
              <a:ahLst/>
              <a:cxnLst/>
              <a:rect l="l" t="t" r="r" b="b"/>
              <a:pathLst>
                <a:path w="2353310" h="3913405">
                  <a:moveTo>
                    <a:pt x="784860" y="3846095"/>
                  </a:moveTo>
                  <a:cubicBezTo>
                    <a:pt x="905510" y="3886736"/>
                    <a:pt x="1042670" y="3913405"/>
                    <a:pt x="1177290" y="3913405"/>
                  </a:cubicBezTo>
                  <a:cubicBezTo>
                    <a:pt x="1311910" y="3913405"/>
                    <a:pt x="1441450" y="3890545"/>
                    <a:pt x="1560830" y="3849905"/>
                  </a:cubicBezTo>
                  <a:cubicBezTo>
                    <a:pt x="1563370" y="3848636"/>
                    <a:pt x="1565910" y="3848636"/>
                    <a:pt x="1568450" y="3847366"/>
                  </a:cubicBezTo>
                  <a:cubicBezTo>
                    <a:pt x="2016760" y="3684805"/>
                    <a:pt x="2346960" y="3255545"/>
                    <a:pt x="2353310" y="2750682"/>
                  </a:cubicBezTo>
                  <a:lnTo>
                    <a:pt x="2353310" y="0"/>
                  </a:lnTo>
                  <a:lnTo>
                    <a:pt x="0" y="0"/>
                  </a:lnTo>
                  <a:lnTo>
                    <a:pt x="0" y="2748608"/>
                  </a:lnTo>
                  <a:cubicBezTo>
                    <a:pt x="6350" y="3258085"/>
                    <a:pt x="331470" y="3687345"/>
                    <a:pt x="784860" y="3846095"/>
                  </a:cubicBezTo>
                  <a:close/>
                </a:path>
              </a:pathLst>
            </a:custGeom>
            <a:solidFill>
              <a:srgbClr val="F2DB97"/>
            </a:solidFill>
          </p:spPr>
          <p:txBody>
            <a:bodyPr/>
            <a:lstStyle/>
            <a:p>
              <a:endParaRPr lang="en-IN"/>
            </a:p>
          </p:txBody>
        </p:sp>
      </p:grpSp>
      <p:sp>
        <p:nvSpPr>
          <p:cNvPr id="4" name="Freeform 4"/>
          <p:cNvSpPr/>
          <p:nvPr/>
        </p:nvSpPr>
        <p:spPr>
          <a:xfrm>
            <a:off x="17259300" y="75546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a:off x="15479886" y="817567"/>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1126759" y="3339869"/>
            <a:ext cx="6357111" cy="2770864"/>
          </a:xfrm>
          <a:prstGeom prst="rect">
            <a:avLst/>
          </a:prstGeom>
        </p:spPr>
        <p:txBody>
          <a:bodyPr lIns="0" tIns="0" rIns="0" bIns="0" rtlCol="0" anchor="t">
            <a:spAutoFit/>
          </a:bodyPr>
          <a:lstStyle/>
          <a:p>
            <a:pPr algn="ctr">
              <a:lnSpc>
                <a:spcPts val="8520"/>
              </a:lnSpc>
            </a:pPr>
            <a:r>
              <a:rPr lang="en-US" sz="6085">
                <a:solidFill>
                  <a:srgbClr val="59450E"/>
                </a:solidFill>
                <a:latin typeface="Copperplate Gothic 30 AB"/>
              </a:rPr>
              <a:t>    LEVEL 1 DFD</a:t>
            </a:r>
          </a:p>
          <a:p>
            <a:pPr algn="ctr">
              <a:lnSpc>
                <a:spcPts val="4180"/>
              </a:lnSpc>
            </a:pPr>
            <a:r>
              <a:rPr lang="en-US" sz="2985">
                <a:solidFill>
                  <a:srgbClr val="59450E"/>
                </a:solidFill>
                <a:latin typeface="Copperplate Gothic 30 AB"/>
              </a:rPr>
              <a:t>      (USER PANEL)</a:t>
            </a:r>
          </a:p>
          <a:p>
            <a:pPr algn="just">
              <a:lnSpc>
                <a:spcPts val="4180"/>
              </a:lnSpc>
            </a:pPr>
            <a:endParaRPr lang="en-US" sz="2985">
              <a:solidFill>
                <a:srgbClr val="59450E"/>
              </a:solidFill>
              <a:latin typeface="Copperplate Gothic 30 AB"/>
            </a:endParaRPr>
          </a:p>
          <a:p>
            <a:pPr algn="just">
              <a:lnSpc>
                <a:spcPts val="4180"/>
              </a:lnSpc>
            </a:pPr>
            <a:endParaRPr lang="en-US" sz="2985">
              <a:solidFill>
                <a:srgbClr val="59450E"/>
              </a:solidFill>
              <a:latin typeface="Copperplate Gothic 30 AB"/>
            </a:endParaRPr>
          </a:p>
        </p:txBody>
      </p:sp>
      <p:sp>
        <p:nvSpPr>
          <p:cNvPr id="7" name="AutoShape 7"/>
          <p:cNvSpPr/>
          <p:nvPr/>
        </p:nvSpPr>
        <p:spPr>
          <a:xfrm>
            <a:off x="11908013" y="5162550"/>
            <a:ext cx="5575792" cy="1905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8" name="Freeform 8"/>
          <p:cNvSpPr/>
          <p:nvPr/>
        </p:nvSpPr>
        <p:spPr>
          <a:xfrm rot="9845364" flipH="1">
            <a:off x="9473955" y="6706577"/>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1474965" y="817567"/>
            <a:ext cx="8024452" cy="8827087"/>
          </a:xfrm>
          <a:custGeom>
            <a:avLst/>
            <a:gdLst/>
            <a:ahLst/>
            <a:cxnLst/>
            <a:rect l="l" t="t" r="r" b="b"/>
            <a:pathLst>
              <a:path w="8024452" h="8827087">
                <a:moveTo>
                  <a:pt x="0" y="0"/>
                </a:moveTo>
                <a:lnTo>
                  <a:pt x="8024452" y="0"/>
                </a:lnTo>
                <a:lnTo>
                  <a:pt x="8024452" y="8827087"/>
                </a:lnTo>
                <a:lnTo>
                  <a:pt x="0" y="8827087"/>
                </a:lnTo>
                <a:lnTo>
                  <a:pt x="0" y="0"/>
                </a:lnTo>
                <a:close/>
              </a:path>
            </a:pathLst>
          </a:custGeom>
          <a:blipFill>
            <a:blip r:embed="rId6"/>
            <a:stretch>
              <a:fillRect b="-2530"/>
            </a:stretch>
          </a:blipFill>
        </p:spPr>
        <p:txBody>
          <a:bodyPr/>
          <a:lstStyle/>
          <a:p>
            <a:endParaRPr lang="en-IN"/>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8D6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95799" y="-3405201"/>
            <a:ext cx="10287000" cy="17097402"/>
            <a:chOff x="0" y="0"/>
            <a:chExt cx="2354580" cy="3913405"/>
          </a:xfrm>
        </p:grpSpPr>
        <p:sp>
          <p:nvSpPr>
            <p:cNvPr id="3" name="Freeform 3"/>
            <p:cNvSpPr/>
            <p:nvPr/>
          </p:nvSpPr>
          <p:spPr>
            <a:xfrm>
              <a:off x="0" y="0"/>
              <a:ext cx="2353310" cy="3913405"/>
            </a:xfrm>
            <a:custGeom>
              <a:avLst/>
              <a:gdLst/>
              <a:ahLst/>
              <a:cxnLst/>
              <a:rect l="l" t="t" r="r" b="b"/>
              <a:pathLst>
                <a:path w="2353310" h="3913405">
                  <a:moveTo>
                    <a:pt x="784860" y="3846095"/>
                  </a:moveTo>
                  <a:cubicBezTo>
                    <a:pt x="905510" y="3886736"/>
                    <a:pt x="1042670" y="3913405"/>
                    <a:pt x="1177290" y="3913405"/>
                  </a:cubicBezTo>
                  <a:cubicBezTo>
                    <a:pt x="1311910" y="3913405"/>
                    <a:pt x="1441450" y="3890545"/>
                    <a:pt x="1560830" y="3849905"/>
                  </a:cubicBezTo>
                  <a:cubicBezTo>
                    <a:pt x="1563370" y="3848636"/>
                    <a:pt x="1565910" y="3848636"/>
                    <a:pt x="1568450" y="3847366"/>
                  </a:cubicBezTo>
                  <a:cubicBezTo>
                    <a:pt x="2016760" y="3684805"/>
                    <a:pt x="2346960" y="3255545"/>
                    <a:pt x="2353310" y="2750682"/>
                  </a:cubicBezTo>
                  <a:lnTo>
                    <a:pt x="2353310" y="0"/>
                  </a:lnTo>
                  <a:lnTo>
                    <a:pt x="0" y="0"/>
                  </a:lnTo>
                  <a:lnTo>
                    <a:pt x="0" y="2748608"/>
                  </a:lnTo>
                  <a:cubicBezTo>
                    <a:pt x="6350" y="3258085"/>
                    <a:pt x="331470" y="3687345"/>
                    <a:pt x="784860" y="3846095"/>
                  </a:cubicBezTo>
                  <a:close/>
                </a:path>
              </a:pathLst>
            </a:custGeom>
            <a:solidFill>
              <a:srgbClr val="F2DB97"/>
            </a:solidFill>
          </p:spPr>
          <p:txBody>
            <a:bodyPr/>
            <a:lstStyle/>
            <a:p>
              <a:endParaRPr lang="en-IN"/>
            </a:p>
          </p:txBody>
        </p:sp>
      </p:grpSp>
      <p:sp>
        <p:nvSpPr>
          <p:cNvPr id="4" name="Freeform 4"/>
          <p:cNvSpPr/>
          <p:nvPr/>
        </p:nvSpPr>
        <p:spPr>
          <a:xfrm>
            <a:off x="17259300" y="75546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a:off x="15479886" y="817567"/>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0608274" y="3271136"/>
            <a:ext cx="6357111" cy="2770864"/>
          </a:xfrm>
          <a:prstGeom prst="rect">
            <a:avLst/>
          </a:prstGeom>
        </p:spPr>
        <p:txBody>
          <a:bodyPr lIns="0" tIns="0" rIns="0" bIns="0" rtlCol="0" anchor="t">
            <a:spAutoFit/>
          </a:bodyPr>
          <a:lstStyle/>
          <a:p>
            <a:pPr algn="ctr">
              <a:lnSpc>
                <a:spcPts val="8520"/>
              </a:lnSpc>
            </a:pPr>
            <a:r>
              <a:rPr lang="en-US" sz="6085">
                <a:solidFill>
                  <a:srgbClr val="59450E"/>
                </a:solidFill>
                <a:latin typeface="Copperplate Gothic 30 AB"/>
              </a:rPr>
              <a:t>    LEVEL 2 DFD</a:t>
            </a:r>
          </a:p>
          <a:p>
            <a:pPr algn="ctr">
              <a:lnSpc>
                <a:spcPts val="4180"/>
              </a:lnSpc>
            </a:pPr>
            <a:r>
              <a:rPr lang="en-US" sz="2985">
                <a:solidFill>
                  <a:srgbClr val="59450E"/>
                </a:solidFill>
                <a:latin typeface="Copperplate Gothic 30 AB"/>
              </a:rPr>
              <a:t>        (USER PANEL)</a:t>
            </a:r>
          </a:p>
          <a:p>
            <a:pPr algn="just">
              <a:lnSpc>
                <a:spcPts val="4180"/>
              </a:lnSpc>
            </a:pPr>
            <a:endParaRPr lang="en-US" sz="2985">
              <a:solidFill>
                <a:srgbClr val="59450E"/>
              </a:solidFill>
              <a:latin typeface="Copperplate Gothic 30 AB"/>
            </a:endParaRPr>
          </a:p>
          <a:p>
            <a:pPr algn="just">
              <a:lnSpc>
                <a:spcPts val="4180"/>
              </a:lnSpc>
            </a:pPr>
            <a:endParaRPr lang="en-US" sz="2985">
              <a:solidFill>
                <a:srgbClr val="59450E"/>
              </a:solidFill>
              <a:latin typeface="Copperplate Gothic 30 AB"/>
            </a:endParaRPr>
          </a:p>
        </p:txBody>
      </p:sp>
      <p:sp>
        <p:nvSpPr>
          <p:cNvPr id="7" name="AutoShape 7"/>
          <p:cNvSpPr/>
          <p:nvPr/>
        </p:nvSpPr>
        <p:spPr>
          <a:xfrm>
            <a:off x="10767060" y="5162550"/>
            <a:ext cx="6492240" cy="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8" name="Freeform 8"/>
          <p:cNvSpPr/>
          <p:nvPr/>
        </p:nvSpPr>
        <p:spPr>
          <a:xfrm>
            <a:off x="1070106" y="328388"/>
            <a:ext cx="8327390" cy="9630223"/>
          </a:xfrm>
          <a:custGeom>
            <a:avLst/>
            <a:gdLst/>
            <a:ahLst/>
            <a:cxnLst/>
            <a:rect l="l" t="t" r="r" b="b"/>
            <a:pathLst>
              <a:path w="8327390" h="9630223">
                <a:moveTo>
                  <a:pt x="0" y="0"/>
                </a:moveTo>
                <a:lnTo>
                  <a:pt x="8327390" y="0"/>
                </a:lnTo>
                <a:lnTo>
                  <a:pt x="8327390" y="9630224"/>
                </a:lnTo>
                <a:lnTo>
                  <a:pt x="0" y="9630224"/>
                </a:lnTo>
                <a:lnTo>
                  <a:pt x="0" y="0"/>
                </a:lnTo>
                <a:close/>
              </a:path>
            </a:pathLst>
          </a:custGeom>
          <a:blipFill>
            <a:blip r:embed="rId6"/>
            <a:stretch>
              <a:fillRect/>
            </a:stretch>
          </a:blipFill>
        </p:spPr>
        <p:txBody>
          <a:bodyPr/>
          <a:lstStyle/>
          <a:p>
            <a:endParaRPr lang="en-IN"/>
          </a:p>
        </p:txBody>
      </p:sp>
      <p:sp>
        <p:nvSpPr>
          <p:cNvPr id="9" name="Freeform 9"/>
          <p:cNvSpPr/>
          <p:nvPr/>
        </p:nvSpPr>
        <p:spPr>
          <a:xfrm rot="10565146" flipH="1">
            <a:off x="9336066" y="7519995"/>
            <a:ext cx="2974457" cy="1698145"/>
          </a:xfrm>
          <a:custGeom>
            <a:avLst/>
            <a:gdLst/>
            <a:ahLst/>
            <a:cxnLst/>
            <a:rect l="l" t="t" r="r" b="b"/>
            <a:pathLst>
              <a:path w="2974457" h="1698145">
                <a:moveTo>
                  <a:pt x="2974457" y="0"/>
                </a:moveTo>
                <a:lnTo>
                  <a:pt x="0" y="0"/>
                </a:lnTo>
                <a:lnTo>
                  <a:pt x="0" y="1698144"/>
                </a:lnTo>
                <a:lnTo>
                  <a:pt x="2974457" y="1698144"/>
                </a:lnTo>
                <a:lnTo>
                  <a:pt x="297445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3993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501730" y="-1501730"/>
            <a:ext cx="10287000" cy="13290459"/>
            <a:chOff x="0" y="0"/>
            <a:chExt cx="2354580" cy="3042038"/>
          </a:xfrm>
        </p:grpSpPr>
        <p:sp>
          <p:nvSpPr>
            <p:cNvPr id="3" name="Freeform 3"/>
            <p:cNvSpPr/>
            <p:nvPr/>
          </p:nvSpPr>
          <p:spPr>
            <a:xfrm>
              <a:off x="0" y="0"/>
              <a:ext cx="2353310" cy="3042039"/>
            </a:xfrm>
            <a:custGeom>
              <a:avLst/>
              <a:gdLst/>
              <a:ahLst/>
              <a:cxnLst/>
              <a:rect l="l" t="t" r="r" b="b"/>
              <a:pathLst>
                <a:path w="2353310" h="3042039">
                  <a:moveTo>
                    <a:pt x="784860" y="2974729"/>
                  </a:moveTo>
                  <a:cubicBezTo>
                    <a:pt x="905510" y="3015368"/>
                    <a:pt x="1042670" y="3042039"/>
                    <a:pt x="1177290" y="3042039"/>
                  </a:cubicBezTo>
                  <a:cubicBezTo>
                    <a:pt x="1311910" y="3042039"/>
                    <a:pt x="1441450" y="3019179"/>
                    <a:pt x="1560830" y="2978539"/>
                  </a:cubicBezTo>
                  <a:cubicBezTo>
                    <a:pt x="1563370" y="2977269"/>
                    <a:pt x="1565910" y="2977269"/>
                    <a:pt x="1568450" y="2975999"/>
                  </a:cubicBezTo>
                  <a:cubicBezTo>
                    <a:pt x="2016760" y="2813439"/>
                    <a:pt x="2346960" y="2384179"/>
                    <a:pt x="2353310" y="1881996"/>
                  </a:cubicBezTo>
                  <a:lnTo>
                    <a:pt x="2353310" y="0"/>
                  </a:lnTo>
                  <a:lnTo>
                    <a:pt x="0" y="0"/>
                  </a:lnTo>
                  <a:lnTo>
                    <a:pt x="0" y="1880593"/>
                  </a:lnTo>
                  <a:cubicBezTo>
                    <a:pt x="6350" y="2386718"/>
                    <a:pt x="331470" y="2815979"/>
                    <a:pt x="784860" y="2974729"/>
                  </a:cubicBezTo>
                  <a:close/>
                </a:path>
              </a:pathLst>
            </a:custGeom>
            <a:solidFill>
              <a:srgbClr val="F2DB97"/>
            </a:solidFill>
          </p:spPr>
          <p:txBody>
            <a:bodyPr/>
            <a:lstStyle/>
            <a:p>
              <a:endParaRPr lang="en-IN"/>
            </a:p>
          </p:txBody>
        </p:sp>
      </p:grpSp>
      <p:sp>
        <p:nvSpPr>
          <p:cNvPr id="4" name="Freeform 4"/>
          <p:cNvSpPr/>
          <p:nvPr/>
        </p:nvSpPr>
        <p:spPr>
          <a:xfrm flipV="1">
            <a:off x="11173611" y="203420"/>
            <a:ext cx="2970998" cy="1696170"/>
          </a:xfrm>
          <a:custGeom>
            <a:avLst/>
            <a:gdLst/>
            <a:ahLst/>
            <a:cxnLst/>
            <a:rect l="l" t="t" r="r" b="b"/>
            <a:pathLst>
              <a:path w="2970998" h="1696170">
                <a:moveTo>
                  <a:pt x="0" y="1696169"/>
                </a:moveTo>
                <a:lnTo>
                  <a:pt x="2970999" y="1696169"/>
                </a:lnTo>
                <a:lnTo>
                  <a:pt x="2970999" y="0"/>
                </a:lnTo>
                <a:lnTo>
                  <a:pt x="0" y="0"/>
                </a:lnTo>
                <a:lnTo>
                  <a:pt x="0" y="169616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7359538" y="176881"/>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7259300" y="8379668"/>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7282617" y="1928164"/>
            <a:ext cx="10076921" cy="6053399"/>
          </a:xfrm>
          <a:custGeom>
            <a:avLst/>
            <a:gdLst/>
            <a:ahLst/>
            <a:cxnLst/>
            <a:rect l="l" t="t" r="r" b="b"/>
            <a:pathLst>
              <a:path w="10076921" h="6053399">
                <a:moveTo>
                  <a:pt x="0" y="0"/>
                </a:moveTo>
                <a:lnTo>
                  <a:pt x="10076921" y="0"/>
                </a:lnTo>
                <a:lnTo>
                  <a:pt x="10076921" y="6053400"/>
                </a:lnTo>
                <a:lnTo>
                  <a:pt x="0" y="6053400"/>
                </a:lnTo>
                <a:lnTo>
                  <a:pt x="0" y="0"/>
                </a:lnTo>
                <a:close/>
              </a:path>
            </a:pathLst>
          </a:custGeom>
          <a:blipFill>
            <a:blip r:embed="rId6"/>
            <a:stretch>
              <a:fillRect t="-5489" b="-5489"/>
            </a:stretch>
          </a:blipFill>
        </p:spPr>
        <p:txBody>
          <a:bodyPr/>
          <a:lstStyle/>
          <a:p>
            <a:endParaRPr lang="en-IN"/>
          </a:p>
        </p:txBody>
      </p:sp>
      <p:sp>
        <p:nvSpPr>
          <p:cNvPr id="8" name="TextBox 8"/>
          <p:cNvSpPr txBox="1"/>
          <p:nvPr/>
        </p:nvSpPr>
        <p:spPr>
          <a:xfrm>
            <a:off x="139705" y="5799977"/>
            <a:ext cx="6383387" cy="1579880"/>
          </a:xfrm>
          <a:prstGeom prst="rect">
            <a:avLst/>
          </a:prstGeom>
        </p:spPr>
        <p:txBody>
          <a:bodyPr lIns="0" tIns="0" rIns="0" bIns="0" rtlCol="0" anchor="t">
            <a:spAutoFit/>
          </a:bodyPr>
          <a:lstStyle/>
          <a:p>
            <a:pPr marL="712470" lvl="1" indent="-356235" algn="just">
              <a:lnSpc>
                <a:spcPts val="4620"/>
              </a:lnSpc>
              <a:buFont typeface="Arial"/>
              <a:buChar char="•"/>
            </a:pPr>
            <a:r>
              <a:rPr lang="en-US" sz="3300">
                <a:solidFill>
                  <a:srgbClr val="59450E"/>
                </a:solidFill>
                <a:latin typeface="Alice"/>
              </a:rPr>
              <a:t>Password Recovery:</a:t>
            </a:r>
          </a:p>
          <a:p>
            <a:pPr algn="just">
              <a:lnSpc>
                <a:spcPts val="3920"/>
              </a:lnSpc>
            </a:pPr>
            <a:r>
              <a:rPr lang="en-US" sz="2800">
                <a:solidFill>
                  <a:srgbClr val="59450E"/>
                </a:solidFill>
                <a:latin typeface="Montserrat"/>
              </a:rPr>
              <a:t>User may create new password via verification code.</a:t>
            </a:r>
          </a:p>
        </p:txBody>
      </p:sp>
      <p:sp>
        <p:nvSpPr>
          <p:cNvPr id="9" name="TextBox 9"/>
          <p:cNvSpPr txBox="1"/>
          <p:nvPr/>
        </p:nvSpPr>
        <p:spPr>
          <a:xfrm>
            <a:off x="139705" y="1813864"/>
            <a:ext cx="6383387" cy="1659255"/>
          </a:xfrm>
          <a:prstGeom prst="rect">
            <a:avLst/>
          </a:prstGeom>
        </p:spPr>
        <p:txBody>
          <a:bodyPr lIns="0" tIns="0" rIns="0" bIns="0" rtlCol="0" anchor="t">
            <a:spAutoFit/>
          </a:bodyPr>
          <a:lstStyle/>
          <a:p>
            <a:pPr marL="820417" lvl="1" indent="-410209" algn="just">
              <a:lnSpc>
                <a:spcPts val="5319"/>
              </a:lnSpc>
              <a:buFont typeface="Arial"/>
              <a:buChar char="•"/>
            </a:pPr>
            <a:r>
              <a:rPr lang="en-US" sz="3799">
                <a:solidFill>
                  <a:srgbClr val="59450E"/>
                </a:solidFill>
                <a:latin typeface="Alice"/>
              </a:rPr>
              <a:t>Customer login:</a:t>
            </a:r>
          </a:p>
          <a:p>
            <a:pPr algn="just">
              <a:lnSpc>
                <a:spcPts val="3920"/>
              </a:lnSpc>
            </a:pPr>
            <a:r>
              <a:rPr lang="en-US" sz="2800">
                <a:solidFill>
                  <a:srgbClr val="59450E"/>
                </a:solidFill>
                <a:latin typeface="Montserrat"/>
              </a:rPr>
              <a:t>User needs to log in to book the flight first.</a:t>
            </a:r>
          </a:p>
        </p:txBody>
      </p:sp>
      <p:sp>
        <p:nvSpPr>
          <p:cNvPr id="10" name="TextBox 10"/>
          <p:cNvSpPr txBox="1"/>
          <p:nvPr/>
        </p:nvSpPr>
        <p:spPr>
          <a:xfrm>
            <a:off x="139705" y="3558844"/>
            <a:ext cx="6383387" cy="2075180"/>
          </a:xfrm>
          <a:prstGeom prst="rect">
            <a:avLst/>
          </a:prstGeom>
        </p:spPr>
        <p:txBody>
          <a:bodyPr lIns="0" tIns="0" rIns="0" bIns="0" rtlCol="0" anchor="t">
            <a:spAutoFit/>
          </a:bodyPr>
          <a:lstStyle/>
          <a:p>
            <a:pPr marL="712470" lvl="1" indent="-356235" algn="just">
              <a:lnSpc>
                <a:spcPts val="4620"/>
              </a:lnSpc>
              <a:buFont typeface="Arial"/>
              <a:buChar char="•"/>
            </a:pPr>
            <a:r>
              <a:rPr lang="en-US" sz="3300">
                <a:solidFill>
                  <a:srgbClr val="59450E"/>
                </a:solidFill>
                <a:latin typeface="Alice"/>
              </a:rPr>
              <a:t>Customer Registration:</a:t>
            </a:r>
          </a:p>
          <a:p>
            <a:pPr algn="just">
              <a:lnSpc>
                <a:spcPts val="3920"/>
              </a:lnSpc>
            </a:pPr>
            <a:r>
              <a:rPr lang="en-US" sz="2800">
                <a:solidFill>
                  <a:srgbClr val="59450E"/>
                </a:solidFill>
                <a:latin typeface="Montserrat"/>
              </a:rPr>
              <a:t>If someone is a first time user and wants to book a flight they need to register to our website.</a:t>
            </a:r>
          </a:p>
        </p:txBody>
      </p:sp>
      <p:sp>
        <p:nvSpPr>
          <p:cNvPr id="11" name="TextBox 11"/>
          <p:cNvSpPr txBox="1"/>
          <p:nvPr/>
        </p:nvSpPr>
        <p:spPr>
          <a:xfrm>
            <a:off x="-364341" y="133350"/>
            <a:ext cx="8744019" cy="869731"/>
          </a:xfrm>
          <a:prstGeom prst="rect">
            <a:avLst/>
          </a:prstGeom>
        </p:spPr>
        <p:txBody>
          <a:bodyPr lIns="0" tIns="0" rIns="0" bIns="0" rtlCol="0" anchor="t">
            <a:spAutoFit/>
          </a:bodyPr>
          <a:lstStyle/>
          <a:p>
            <a:pPr algn="ctr">
              <a:lnSpc>
                <a:spcPts val="5880"/>
              </a:lnSpc>
            </a:pPr>
            <a:r>
              <a:rPr lang="en-US" sz="6607">
                <a:solidFill>
                  <a:srgbClr val="59450E"/>
                </a:solidFill>
                <a:latin typeface="Alta"/>
              </a:rPr>
              <a:t>MODULE DESCRIPTION</a:t>
            </a:r>
          </a:p>
        </p:txBody>
      </p:sp>
      <p:sp>
        <p:nvSpPr>
          <p:cNvPr id="12" name="TextBox 12"/>
          <p:cNvSpPr txBox="1"/>
          <p:nvPr/>
        </p:nvSpPr>
        <p:spPr>
          <a:xfrm>
            <a:off x="632482" y="1152525"/>
            <a:ext cx="6750374" cy="570879"/>
          </a:xfrm>
          <a:prstGeom prst="rect">
            <a:avLst/>
          </a:prstGeom>
        </p:spPr>
        <p:txBody>
          <a:bodyPr lIns="0" tIns="0" rIns="0" bIns="0" rtlCol="0" anchor="t">
            <a:spAutoFit/>
          </a:bodyPr>
          <a:lstStyle/>
          <a:p>
            <a:pPr>
              <a:lnSpc>
                <a:spcPts val="4077"/>
              </a:lnSpc>
            </a:pPr>
            <a:r>
              <a:rPr lang="en-US" sz="4581">
                <a:solidFill>
                  <a:srgbClr val="59450E"/>
                </a:solidFill>
                <a:latin typeface="Alice"/>
              </a:rPr>
              <a:t>USER PANEL</a:t>
            </a:r>
          </a:p>
        </p:txBody>
      </p:sp>
      <p:sp>
        <p:nvSpPr>
          <p:cNvPr id="13" name="AutoShape 13"/>
          <p:cNvSpPr/>
          <p:nvPr/>
        </p:nvSpPr>
        <p:spPr>
          <a:xfrm flipV="1">
            <a:off x="139705" y="1003081"/>
            <a:ext cx="8239973" cy="25619"/>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14" name="TextBox 14"/>
          <p:cNvSpPr txBox="1"/>
          <p:nvPr/>
        </p:nvSpPr>
        <p:spPr>
          <a:xfrm>
            <a:off x="139705" y="7465582"/>
            <a:ext cx="6383387" cy="2570480"/>
          </a:xfrm>
          <a:prstGeom prst="rect">
            <a:avLst/>
          </a:prstGeom>
        </p:spPr>
        <p:txBody>
          <a:bodyPr lIns="0" tIns="0" rIns="0" bIns="0" rtlCol="0" anchor="t">
            <a:spAutoFit/>
          </a:bodyPr>
          <a:lstStyle/>
          <a:p>
            <a:pPr marL="712470" lvl="1" indent="-356235" algn="just">
              <a:lnSpc>
                <a:spcPts val="4620"/>
              </a:lnSpc>
              <a:buFont typeface="Arial"/>
              <a:buChar char="•"/>
            </a:pPr>
            <a:r>
              <a:rPr lang="en-US" sz="3300">
                <a:solidFill>
                  <a:srgbClr val="59450E"/>
                </a:solidFill>
                <a:latin typeface="Alice"/>
              </a:rPr>
              <a:t>Booking Details:</a:t>
            </a:r>
          </a:p>
          <a:p>
            <a:pPr algn="just">
              <a:lnSpc>
                <a:spcPts val="3920"/>
              </a:lnSpc>
            </a:pPr>
            <a:r>
              <a:rPr lang="en-US" sz="2800">
                <a:solidFill>
                  <a:srgbClr val="59450E"/>
                </a:solidFill>
                <a:latin typeface="Montserrat"/>
              </a:rPr>
              <a:t>User needs to provide the flight details for the type of flight they want and the available flights will be displayed accordingly.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3993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00854" y="-200854"/>
            <a:ext cx="10287000" cy="10688707"/>
            <a:chOff x="0" y="0"/>
            <a:chExt cx="2354580" cy="2446526"/>
          </a:xfrm>
        </p:grpSpPr>
        <p:sp>
          <p:nvSpPr>
            <p:cNvPr id="3" name="Freeform 3"/>
            <p:cNvSpPr/>
            <p:nvPr/>
          </p:nvSpPr>
          <p:spPr>
            <a:xfrm>
              <a:off x="0" y="0"/>
              <a:ext cx="2353310" cy="2446526"/>
            </a:xfrm>
            <a:custGeom>
              <a:avLst/>
              <a:gdLst/>
              <a:ahLst/>
              <a:cxnLst/>
              <a:rect l="l" t="t" r="r" b="b"/>
              <a:pathLst>
                <a:path w="2353310" h="2446526">
                  <a:moveTo>
                    <a:pt x="784860" y="2379216"/>
                  </a:moveTo>
                  <a:cubicBezTo>
                    <a:pt x="905510" y="2419856"/>
                    <a:pt x="1042670" y="2446526"/>
                    <a:pt x="1177290" y="2446526"/>
                  </a:cubicBezTo>
                  <a:cubicBezTo>
                    <a:pt x="1311910" y="2446526"/>
                    <a:pt x="1441450" y="2423666"/>
                    <a:pt x="1560830" y="2383026"/>
                  </a:cubicBezTo>
                  <a:cubicBezTo>
                    <a:pt x="1563370" y="2381756"/>
                    <a:pt x="1565910" y="2381756"/>
                    <a:pt x="1568450" y="2380486"/>
                  </a:cubicBezTo>
                  <a:cubicBezTo>
                    <a:pt x="2016760" y="2217926"/>
                    <a:pt x="2346960" y="1788666"/>
                    <a:pt x="2353310" y="1288316"/>
                  </a:cubicBezTo>
                  <a:lnTo>
                    <a:pt x="2353310" y="0"/>
                  </a:lnTo>
                  <a:lnTo>
                    <a:pt x="0" y="0"/>
                  </a:lnTo>
                  <a:lnTo>
                    <a:pt x="0" y="1287371"/>
                  </a:lnTo>
                  <a:cubicBezTo>
                    <a:pt x="6350" y="1791206"/>
                    <a:pt x="331470" y="2220466"/>
                    <a:pt x="784860" y="2379216"/>
                  </a:cubicBezTo>
                  <a:close/>
                </a:path>
              </a:pathLst>
            </a:custGeom>
            <a:solidFill>
              <a:srgbClr val="F2DB97"/>
            </a:solidFill>
          </p:spPr>
          <p:txBody>
            <a:bodyPr/>
            <a:lstStyle/>
            <a:p>
              <a:endParaRPr lang="en-IN"/>
            </a:p>
          </p:txBody>
        </p:sp>
      </p:grpSp>
      <p:sp>
        <p:nvSpPr>
          <p:cNvPr id="4" name="Freeform 4"/>
          <p:cNvSpPr/>
          <p:nvPr/>
        </p:nvSpPr>
        <p:spPr>
          <a:xfrm flipV="1">
            <a:off x="7823708" y="180615"/>
            <a:ext cx="2970998" cy="1696170"/>
          </a:xfrm>
          <a:custGeom>
            <a:avLst/>
            <a:gdLst/>
            <a:ahLst/>
            <a:cxnLst/>
            <a:rect l="l" t="t" r="r" b="b"/>
            <a:pathLst>
              <a:path w="2970998" h="1696170">
                <a:moveTo>
                  <a:pt x="0" y="1696170"/>
                </a:moveTo>
                <a:lnTo>
                  <a:pt x="2970998" y="1696170"/>
                </a:lnTo>
                <a:lnTo>
                  <a:pt x="2970998" y="0"/>
                </a:lnTo>
                <a:lnTo>
                  <a:pt x="0" y="0"/>
                </a:lnTo>
                <a:lnTo>
                  <a:pt x="0" y="16961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7259300" y="814554"/>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49290" y="85833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9685235" y="2107398"/>
            <a:ext cx="8463060" cy="6072205"/>
          </a:xfrm>
          <a:custGeom>
            <a:avLst/>
            <a:gdLst/>
            <a:ahLst/>
            <a:cxnLst/>
            <a:rect l="l" t="t" r="r" b="b"/>
            <a:pathLst>
              <a:path w="8463060" h="6072205">
                <a:moveTo>
                  <a:pt x="0" y="0"/>
                </a:moveTo>
                <a:lnTo>
                  <a:pt x="8463060" y="0"/>
                </a:lnTo>
                <a:lnTo>
                  <a:pt x="8463060" y="6072204"/>
                </a:lnTo>
                <a:lnTo>
                  <a:pt x="0" y="6072204"/>
                </a:lnTo>
                <a:lnTo>
                  <a:pt x="0" y="0"/>
                </a:lnTo>
                <a:close/>
              </a:path>
            </a:pathLst>
          </a:custGeom>
          <a:blipFill>
            <a:blip r:embed="rId8"/>
            <a:stretch>
              <a:fillRect l="-10126" r="-8151" b="-3389"/>
            </a:stretch>
          </a:blipFill>
        </p:spPr>
        <p:txBody>
          <a:bodyPr/>
          <a:lstStyle/>
          <a:p>
            <a:endParaRPr lang="en-IN"/>
          </a:p>
        </p:txBody>
      </p:sp>
      <p:sp>
        <p:nvSpPr>
          <p:cNvPr id="8" name="TextBox 8"/>
          <p:cNvSpPr txBox="1"/>
          <p:nvPr/>
        </p:nvSpPr>
        <p:spPr>
          <a:xfrm>
            <a:off x="139705" y="6714056"/>
            <a:ext cx="9144000" cy="2541524"/>
          </a:xfrm>
          <a:prstGeom prst="rect">
            <a:avLst/>
          </a:prstGeom>
        </p:spPr>
        <p:txBody>
          <a:bodyPr lIns="0" tIns="0" rIns="0" bIns="0" rtlCol="0" anchor="t">
            <a:spAutoFit/>
          </a:bodyPr>
          <a:lstStyle/>
          <a:p>
            <a:pPr marL="726502" lvl="1" indent="-363251" algn="just">
              <a:lnSpc>
                <a:spcPts val="4710"/>
              </a:lnSpc>
              <a:buFont typeface="Arial"/>
              <a:buChar char="•"/>
            </a:pPr>
            <a:r>
              <a:rPr lang="en-US" sz="3364" dirty="0">
                <a:solidFill>
                  <a:srgbClr val="59450E"/>
                </a:solidFill>
                <a:latin typeface="Alice"/>
              </a:rPr>
              <a:t>Payment Process:</a:t>
            </a:r>
          </a:p>
          <a:p>
            <a:pPr algn="just">
              <a:lnSpc>
                <a:spcPts val="3871"/>
              </a:lnSpc>
            </a:pPr>
            <a:r>
              <a:rPr lang="en-US" sz="2765" dirty="0">
                <a:solidFill>
                  <a:srgbClr val="59450E"/>
                </a:solidFill>
                <a:latin typeface="Montserrat"/>
              </a:rPr>
              <a:t>After providing the passenger details and choosing seats user have to pay the total cost of booking providing their payment details. The payment is a dummy procedure here.</a:t>
            </a:r>
          </a:p>
        </p:txBody>
      </p:sp>
      <p:sp>
        <p:nvSpPr>
          <p:cNvPr id="9" name="TextBox 9"/>
          <p:cNvSpPr txBox="1"/>
          <p:nvPr/>
        </p:nvSpPr>
        <p:spPr>
          <a:xfrm>
            <a:off x="509084" y="262725"/>
            <a:ext cx="6750374" cy="655587"/>
          </a:xfrm>
          <a:prstGeom prst="rect">
            <a:avLst/>
          </a:prstGeom>
        </p:spPr>
        <p:txBody>
          <a:bodyPr lIns="0" tIns="0" rIns="0" bIns="0" rtlCol="0" anchor="t">
            <a:spAutoFit/>
          </a:bodyPr>
          <a:lstStyle/>
          <a:p>
            <a:pPr>
              <a:lnSpc>
                <a:spcPts val="4700"/>
              </a:lnSpc>
            </a:pPr>
            <a:r>
              <a:rPr lang="en-US" sz="5280">
                <a:solidFill>
                  <a:srgbClr val="59450E"/>
                </a:solidFill>
                <a:latin typeface="Alice"/>
              </a:rPr>
              <a:t>USER PANEL . . . .</a:t>
            </a:r>
          </a:p>
        </p:txBody>
      </p:sp>
      <p:sp>
        <p:nvSpPr>
          <p:cNvPr id="10" name="TextBox 10"/>
          <p:cNvSpPr txBox="1"/>
          <p:nvPr/>
        </p:nvSpPr>
        <p:spPr>
          <a:xfrm>
            <a:off x="0" y="1204567"/>
            <a:ext cx="9144000" cy="2541524"/>
          </a:xfrm>
          <a:prstGeom prst="rect">
            <a:avLst/>
          </a:prstGeom>
        </p:spPr>
        <p:txBody>
          <a:bodyPr lIns="0" tIns="0" rIns="0" bIns="0" rtlCol="0" anchor="t">
            <a:spAutoFit/>
          </a:bodyPr>
          <a:lstStyle/>
          <a:p>
            <a:pPr marL="726502" lvl="1" indent="-363251" algn="just">
              <a:lnSpc>
                <a:spcPts val="4710"/>
              </a:lnSpc>
              <a:buFont typeface="Arial"/>
              <a:buChar char="•"/>
            </a:pPr>
            <a:r>
              <a:rPr lang="en-US" sz="3364">
                <a:solidFill>
                  <a:srgbClr val="59450E"/>
                </a:solidFill>
                <a:latin typeface="Alice"/>
              </a:rPr>
              <a:t>Passenger Details:</a:t>
            </a:r>
          </a:p>
          <a:p>
            <a:pPr algn="just">
              <a:lnSpc>
                <a:spcPts val="3871"/>
              </a:lnSpc>
            </a:pPr>
            <a:r>
              <a:rPr lang="en-US" sz="2765">
                <a:solidFill>
                  <a:srgbClr val="59450E"/>
                </a:solidFill>
                <a:latin typeface="Montserrat"/>
              </a:rPr>
              <a:t>The booking procedure is accomplished by providing full passenger information. That is user have to give the details such as the total number of passengers , their age type and gender.</a:t>
            </a:r>
          </a:p>
        </p:txBody>
      </p:sp>
      <p:sp>
        <p:nvSpPr>
          <p:cNvPr id="11" name="TextBox 11"/>
          <p:cNvSpPr txBox="1"/>
          <p:nvPr/>
        </p:nvSpPr>
        <p:spPr>
          <a:xfrm>
            <a:off x="139705" y="4072763"/>
            <a:ext cx="9144000" cy="2055749"/>
          </a:xfrm>
          <a:prstGeom prst="rect">
            <a:avLst/>
          </a:prstGeom>
        </p:spPr>
        <p:txBody>
          <a:bodyPr lIns="0" tIns="0" rIns="0" bIns="0" rtlCol="0" anchor="t">
            <a:spAutoFit/>
          </a:bodyPr>
          <a:lstStyle/>
          <a:p>
            <a:pPr marL="726502" lvl="1" indent="-363251" algn="just">
              <a:lnSpc>
                <a:spcPts val="4710"/>
              </a:lnSpc>
              <a:buFont typeface="Arial"/>
              <a:buChar char="•"/>
            </a:pPr>
            <a:r>
              <a:rPr lang="en-US" sz="3364">
                <a:solidFill>
                  <a:srgbClr val="59450E"/>
                </a:solidFill>
                <a:latin typeface="Alice"/>
              </a:rPr>
              <a:t>Seat Reservation:</a:t>
            </a:r>
          </a:p>
          <a:p>
            <a:pPr algn="just">
              <a:lnSpc>
                <a:spcPts val="3871"/>
              </a:lnSpc>
            </a:pPr>
            <a:r>
              <a:rPr lang="en-US" sz="2765">
                <a:solidFill>
                  <a:srgbClr val="59450E"/>
                </a:solidFill>
                <a:latin typeface="Montserrat"/>
              </a:rPr>
              <a:t>User can reserve their seat as per their convenience. They can see the available seats and if all seats are reserved they have to book another flight.  </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3993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200851" y="-200854"/>
            <a:ext cx="10287000" cy="10688707"/>
            <a:chOff x="0" y="0"/>
            <a:chExt cx="2354580" cy="2446526"/>
          </a:xfrm>
        </p:grpSpPr>
        <p:sp>
          <p:nvSpPr>
            <p:cNvPr id="3" name="Freeform 3"/>
            <p:cNvSpPr/>
            <p:nvPr/>
          </p:nvSpPr>
          <p:spPr>
            <a:xfrm>
              <a:off x="0" y="0"/>
              <a:ext cx="2353310" cy="2446526"/>
            </a:xfrm>
            <a:custGeom>
              <a:avLst/>
              <a:gdLst/>
              <a:ahLst/>
              <a:cxnLst/>
              <a:rect l="l" t="t" r="r" b="b"/>
              <a:pathLst>
                <a:path w="2353310" h="2446526">
                  <a:moveTo>
                    <a:pt x="784860" y="2379216"/>
                  </a:moveTo>
                  <a:cubicBezTo>
                    <a:pt x="905510" y="2419856"/>
                    <a:pt x="1042670" y="2446526"/>
                    <a:pt x="1177290" y="2446526"/>
                  </a:cubicBezTo>
                  <a:cubicBezTo>
                    <a:pt x="1311910" y="2446526"/>
                    <a:pt x="1441450" y="2423666"/>
                    <a:pt x="1560830" y="2383026"/>
                  </a:cubicBezTo>
                  <a:cubicBezTo>
                    <a:pt x="1563370" y="2381756"/>
                    <a:pt x="1565910" y="2381756"/>
                    <a:pt x="1568450" y="2380486"/>
                  </a:cubicBezTo>
                  <a:cubicBezTo>
                    <a:pt x="2016760" y="2217926"/>
                    <a:pt x="2346960" y="1788666"/>
                    <a:pt x="2353310" y="1288316"/>
                  </a:cubicBezTo>
                  <a:lnTo>
                    <a:pt x="2353310" y="0"/>
                  </a:lnTo>
                  <a:lnTo>
                    <a:pt x="0" y="0"/>
                  </a:lnTo>
                  <a:lnTo>
                    <a:pt x="0" y="1287371"/>
                  </a:lnTo>
                  <a:cubicBezTo>
                    <a:pt x="6350" y="1791206"/>
                    <a:pt x="331470" y="2220466"/>
                    <a:pt x="784860" y="2379216"/>
                  </a:cubicBezTo>
                  <a:close/>
                </a:path>
              </a:pathLst>
            </a:custGeom>
            <a:solidFill>
              <a:srgbClr val="F2DB97"/>
            </a:solidFill>
          </p:spPr>
          <p:txBody>
            <a:bodyPr/>
            <a:lstStyle/>
            <a:p>
              <a:endParaRPr lang="en-IN"/>
            </a:p>
          </p:txBody>
        </p:sp>
      </p:grpSp>
      <p:sp>
        <p:nvSpPr>
          <p:cNvPr id="4" name="Freeform 4"/>
          <p:cNvSpPr/>
          <p:nvPr/>
        </p:nvSpPr>
        <p:spPr>
          <a:xfrm flipV="1">
            <a:off x="7823708" y="180615"/>
            <a:ext cx="2970998" cy="1696170"/>
          </a:xfrm>
          <a:custGeom>
            <a:avLst/>
            <a:gdLst/>
            <a:ahLst/>
            <a:cxnLst/>
            <a:rect l="l" t="t" r="r" b="b"/>
            <a:pathLst>
              <a:path w="2970998" h="1696170">
                <a:moveTo>
                  <a:pt x="0" y="1696170"/>
                </a:moveTo>
                <a:lnTo>
                  <a:pt x="2970998" y="1696170"/>
                </a:lnTo>
                <a:lnTo>
                  <a:pt x="2970998" y="0"/>
                </a:lnTo>
                <a:lnTo>
                  <a:pt x="0" y="0"/>
                </a:lnTo>
                <a:lnTo>
                  <a:pt x="0" y="16961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7259300" y="814554"/>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49290" y="85833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9693148" y="1666373"/>
            <a:ext cx="7566152" cy="7068030"/>
          </a:xfrm>
          <a:custGeom>
            <a:avLst/>
            <a:gdLst/>
            <a:ahLst/>
            <a:cxnLst/>
            <a:rect l="l" t="t" r="r" b="b"/>
            <a:pathLst>
              <a:path w="7566152" h="7068030">
                <a:moveTo>
                  <a:pt x="0" y="0"/>
                </a:moveTo>
                <a:lnTo>
                  <a:pt x="7566152" y="0"/>
                </a:lnTo>
                <a:lnTo>
                  <a:pt x="7566152" y="7068030"/>
                </a:lnTo>
                <a:lnTo>
                  <a:pt x="0" y="7068030"/>
                </a:lnTo>
                <a:lnTo>
                  <a:pt x="0" y="0"/>
                </a:lnTo>
                <a:close/>
              </a:path>
            </a:pathLst>
          </a:custGeom>
          <a:blipFill>
            <a:blip r:embed="rId8"/>
            <a:stretch>
              <a:fillRect l="-12211" r="-12211"/>
            </a:stretch>
          </a:blipFill>
        </p:spPr>
        <p:txBody>
          <a:bodyPr/>
          <a:lstStyle/>
          <a:p>
            <a:endParaRPr lang="en-IN"/>
          </a:p>
        </p:txBody>
      </p:sp>
      <p:sp>
        <p:nvSpPr>
          <p:cNvPr id="8" name="TextBox 8"/>
          <p:cNvSpPr txBox="1"/>
          <p:nvPr/>
        </p:nvSpPr>
        <p:spPr>
          <a:xfrm>
            <a:off x="139705" y="7704043"/>
            <a:ext cx="9144000" cy="2055749"/>
          </a:xfrm>
          <a:prstGeom prst="rect">
            <a:avLst/>
          </a:prstGeom>
        </p:spPr>
        <p:txBody>
          <a:bodyPr lIns="0" tIns="0" rIns="0" bIns="0" rtlCol="0" anchor="t">
            <a:spAutoFit/>
          </a:bodyPr>
          <a:lstStyle/>
          <a:p>
            <a:pPr marL="726502" lvl="1" indent="-363251" algn="just">
              <a:lnSpc>
                <a:spcPts val="4710"/>
              </a:lnSpc>
              <a:buFont typeface="Arial"/>
              <a:buChar char="•"/>
            </a:pPr>
            <a:r>
              <a:rPr lang="en-US" sz="3364" dirty="0">
                <a:solidFill>
                  <a:srgbClr val="59450E"/>
                </a:solidFill>
                <a:latin typeface="Alice"/>
              </a:rPr>
              <a:t>About Us:</a:t>
            </a:r>
          </a:p>
          <a:p>
            <a:pPr algn="just">
              <a:lnSpc>
                <a:spcPts val="3871"/>
              </a:lnSpc>
            </a:pPr>
            <a:r>
              <a:rPr lang="en-US" sz="2765" dirty="0">
                <a:solidFill>
                  <a:srgbClr val="59450E"/>
                </a:solidFill>
                <a:latin typeface="Montserrat"/>
              </a:rPr>
              <a:t>User can know about our website. This page also has a feedback form where customers can submit their feedback.</a:t>
            </a:r>
          </a:p>
        </p:txBody>
      </p:sp>
      <p:sp>
        <p:nvSpPr>
          <p:cNvPr id="9" name="TextBox 9"/>
          <p:cNvSpPr txBox="1"/>
          <p:nvPr/>
        </p:nvSpPr>
        <p:spPr>
          <a:xfrm>
            <a:off x="509084" y="262725"/>
            <a:ext cx="6750374" cy="655587"/>
          </a:xfrm>
          <a:prstGeom prst="rect">
            <a:avLst/>
          </a:prstGeom>
        </p:spPr>
        <p:txBody>
          <a:bodyPr lIns="0" tIns="0" rIns="0" bIns="0" rtlCol="0" anchor="t">
            <a:spAutoFit/>
          </a:bodyPr>
          <a:lstStyle/>
          <a:p>
            <a:pPr>
              <a:lnSpc>
                <a:spcPts val="4700"/>
              </a:lnSpc>
            </a:pPr>
            <a:r>
              <a:rPr lang="en-US" sz="5280">
                <a:solidFill>
                  <a:srgbClr val="59450E"/>
                </a:solidFill>
                <a:latin typeface="Alice"/>
              </a:rPr>
              <a:t>USER PANEL . . . .</a:t>
            </a:r>
          </a:p>
        </p:txBody>
      </p:sp>
      <p:sp>
        <p:nvSpPr>
          <p:cNvPr id="10" name="TextBox 10"/>
          <p:cNvSpPr txBox="1"/>
          <p:nvPr/>
        </p:nvSpPr>
        <p:spPr>
          <a:xfrm>
            <a:off x="116514" y="3634460"/>
            <a:ext cx="9144000" cy="2055749"/>
          </a:xfrm>
          <a:prstGeom prst="rect">
            <a:avLst/>
          </a:prstGeom>
        </p:spPr>
        <p:txBody>
          <a:bodyPr lIns="0" tIns="0" rIns="0" bIns="0" rtlCol="0" anchor="t">
            <a:spAutoFit/>
          </a:bodyPr>
          <a:lstStyle/>
          <a:p>
            <a:pPr marL="726502" lvl="1" indent="-363251" algn="just">
              <a:lnSpc>
                <a:spcPts val="4710"/>
              </a:lnSpc>
              <a:buFont typeface="Arial"/>
              <a:buChar char="•"/>
            </a:pPr>
            <a:r>
              <a:rPr lang="en-US" sz="3364" dirty="0">
                <a:solidFill>
                  <a:srgbClr val="59450E"/>
                </a:solidFill>
                <a:latin typeface="Alice"/>
              </a:rPr>
              <a:t>Cancel Booking:</a:t>
            </a:r>
          </a:p>
          <a:p>
            <a:pPr algn="just">
              <a:lnSpc>
                <a:spcPts val="3871"/>
              </a:lnSpc>
            </a:pPr>
            <a:r>
              <a:rPr lang="en-US" sz="2765" dirty="0">
                <a:solidFill>
                  <a:srgbClr val="59450E"/>
                </a:solidFill>
                <a:latin typeface="Montserrat"/>
              </a:rPr>
              <a:t>If any user want then they can cancel their flight booking by simply providing the ticket ID, Which they can get from their ticket details.</a:t>
            </a:r>
          </a:p>
        </p:txBody>
      </p:sp>
      <p:sp>
        <p:nvSpPr>
          <p:cNvPr id="11" name="TextBox 11"/>
          <p:cNvSpPr txBox="1"/>
          <p:nvPr/>
        </p:nvSpPr>
        <p:spPr>
          <a:xfrm>
            <a:off x="159583" y="1005624"/>
            <a:ext cx="9144000" cy="2541524"/>
          </a:xfrm>
          <a:prstGeom prst="rect">
            <a:avLst/>
          </a:prstGeom>
        </p:spPr>
        <p:txBody>
          <a:bodyPr lIns="0" tIns="0" rIns="0" bIns="0" rtlCol="0" anchor="t">
            <a:spAutoFit/>
          </a:bodyPr>
          <a:lstStyle/>
          <a:p>
            <a:pPr marL="726502" lvl="1" indent="-363251" algn="just">
              <a:lnSpc>
                <a:spcPts val="4710"/>
              </a:lnSpc>
              <a:buFont typeface="Arial"/>
              <a:buChar char="•"/>
            </a:pPr>
            <a:r>
              <a:rPr lang="en-US" sz="3364" dirty="0">
                <a:solidFill>
                  <a:srgbClr val="59450E"/>
                </a:solidFill>
                <a:latin typeface="Alice"/>
              </a:rPr>
              <a:t>Final Ticket:</a:t>
            </a:r>
          </a:p>
          <a:p>
            <a:pPr algn="just">
              <a:lnSpc>
                <a:spcPts val="3871"/>
              </a:lnSpc>
            </a:pPr>
            <a:r>
              <a:rPr lang="en-US" sz="2765" dirty="0">
                <a:solidFill>
                  <a:srgbClr val="59450E"/>
                </a:solidFill>
                <a:latin typeface="Montserrat"/>
              </a:rPr>
              <a:t>After the completion of successful booking user will get their final ticket which consists all the details of their booking. They can download the ticket for future uses.</a:t>
            </a:r>
          </a:p>
        </p:txBody>
      </p:sp>
      <p:sp>
        <p:nvSpPr>
          <p:cNvPr id="13" name="TextBox 12">
            <a:extLst>
              <a:ext uri="{FF2B5EF4-FFF2-40B4-BE49-F238E27FC236}">
                <a16:creationId xmlns:a16="http://schemas.microsoft.com/office/drawing/2014/main" id="{66D2487D-47CB-73A1-2B3C-96E98FE783E8}"/>
              </a:ext>
            </a:extLst>
          </p:cNvPr>
          <p:cNvSpPr txBox="1"/>
          <p:nvPr/>
        </p:nvSpPr>
        <p:spPr>
          <a:xfrm>
            <a:off x="-9943" y="5868181"/>
            <a:ext cx="9270457" cy="1657890"/>
          </a:xfrm>
          <a:prstGeom prst="rect">
            <a:avLst/>
          </a:prstGeom>
          <a:noFill/>
        </p:spPr>
        <p:txBody>
          <a:bodyPr wrap="square">
            <a:spAutoFit/>
          </a:bodyPr>
          <a:lstStyle/>
          <a:p>
            <a:pPr marL="726502" lvl="1" indent="-363251" algn="just">
              <a:lnSpc>
                <a:spcPts val="4710"/>
              </a:lnSpc>
              <a:buFont typeface="Arial"/>
              <a:buChar char="•"/>
            </a:pPr>
            <a:r>
              <a:rPr lang="en-US" sz="3364" dirty="0">
                <a:solidFill>
                  <a:srgbClr val="59450E"/>
                </a:solidFill>
                <a:latin typeface="Alice"/>
              </a:rPr>
              <a:t>Updated Flight Schedule:</a:t>
            </a:r>
          </a:p>
          <a:p>
            <a:pPr algn="just">
              <a:lnSpc>
                <a:spcPts val="3871"/>
              </a:lnSpc>
            </a:pPr>
            <a:r>
              <a:rPr lang="en-US" sz="2765" dirty="0">
                <a:solidFill>
                  <a:srgbClr val="59450E"/>
                </a:solidFill>
                <a:latin typeface="Montserrat"/>
              </a:rPr>
              <a:t>User can check the flight schedules updated by the admin with just a click .</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18D6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95799" y="-3405201"/>
            <a:ext cx="10287000" cy="17097402"/>
            <a:chOff x="0" y="0"/>
            <a:chExt cx="2354580" cy="3913405"/>
          </a:xfrm>
        </p:grpSpPr>
        <p:sp>
          <p:nvSpPr>
            <p:cNvPr id="3" name="Freeform 3"/>
            <p:cNvSpPr/>
            <p:nvPr/>
          </p:nvSpPr>
          <p:spPr>
            <a:xfrm>
              <a:off x="0" y="0"/>
              <a:ext cx="2353310" cy="3913405"/>
            </a:xfrm>
            <a:custGeom>
              <a:avLst/>
              <a:gdLst/>
              <a:ahLst/>
              <a:cxnLst/>
              <a:rect l="l" t="t" r="r" b="b"/>
              <a:pathLst>
                <a:path w="2353310" h="3913405">
                  <a:moveTo>
                    <a:pt x="784860" y="3846095"/>
                  </a:moveTo>
                  <a:cubicBezTo>
                    <a:pt x="905510" y="3886736"/>
                    <a:pt x="1042670" y="3913405"/>
                    <a:pt x="1177290" y="3913405"/>
                  </a:cubicBezTo>
                  <a:cubicBezTo>
                    <a:pt x="1311910" y="3913405"/>
                    <a:pt x="1441450" y="3890545"/>
                    <a:pt x="1560830" y="3849905"/>
                  </a:cubicBezTo>
                  <a:cubicBezTo>
                    <a:pt x="1563370" y="3848636"/>
                    <a:pt x="1565910" y="3848636"/>
                    <a:pt x="1568450" y="3847366"/>
                  </a:cubicBezTo>
                  <a:cubicBezTo>
                    <a:pt x="2016760" y="3684805"/>
                    <a:pt x="2346960" y="3255545"/>
                    <a:pt x="2353310" y="2750682"/>
                  </a:cubicBezTo>
                  <a:lnTo>
                    <a:pt x="2353310" y="0"/>
                  </a:lnTo>
                  <a:lnTo>
                    <a:pt x="0" y="0"/>
                  </a:lnTo>
                  <a:lnTo>
                    <a:pt x="0" y="2748608"/>
                  </a:lnTo>
                  <a:cubicBezTo>
                    <a:pt x="6350" y="3258085"/>
                    <a:pt x="331470" y="3687345"/>
                    <a:pt x="784860" y="3846095"/>
                  </a:cubicBezTo>
                  <a:close/>
                </a:path>
              </a:pathLst>
            </a:custGeom>
            <a:solidFill>
              <a:srgbClr val="F2DB97"/>
            </a:solidFill>
          </p:spPr>
          <p:txBody>
            <a:bodyPr/>
            <a:lstStyle/>
            <a:p>
              <a:endParaRPr lang="en-IN"/>
            </a:p>
          </p:txBody>
        </p:sp>
      </p:grpSp>
      <p:sp>
        <p:nvSpPr>
          <p:cNvPr id="4" name="Freeform 4"/>
          <p:cNvSpPr/>
          <p:nvPr/>
        </p:nvSpPr>
        <p:spPr>
          <a:xfrm>
            <a:off x="17259300" y="75546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a:off x="15479886" y="817567"/>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1424488" y="3885523"/>
            <a:ext cx="6357111" cy="2770864"/>
          </a:xfrm>
          <a:prstGeom prst="rect">
            <a:avLst/>
          </a:prstGeom>
        </p:spPr>
        <p:txBody>
          <a:bodyPr lIns="0" tIns="0" rIns="0" bIns="0" rtlCol="0" anchor="t">
            <a:spAutoFit/>
          </a:bodyPr>
          <a:lstStyle/>
          <a:p>
            <a:pPr algn="ctr">
              <a:lnSpc>
                <a:spcPts val="8520"/>
              </a:lnSpc>
            </a:pPr>
            <a:r>
              <a:rPr lang="en-US" sz="6085">
                <a:solidFill>
                  <a:srgbClr val="59450E"/>
                </a:solidFill>
                <a:latin typeface="Copperplate Gothic 30 AB"/>
              </a:rPr>
              <a:t>    LEVEL O DFD</a:t>
            </a:r>
          </a:p>
          <a:p>
            <a:pPr algn="ctr">
              <a:lnSpc>
                <a:spcPts val="4180"/>
              </a:lnSpc>
            </a:pPr>
            <a:r>
              <a:rPr lang="en-US" sz="2985">
                <a:solidFill>
                  <a:srgbClr val="59450E"/>
                </a:solidFill>
                <a:latin typeface="Copperplate Gothic 30 AB"/>
              </a:rPr>
              <a:t>(ADMIN PANEL)</a:t>
            </a:r>
          </a:p>
          <a:p>
            <a:pPr algn="just">
              <a:lnSpc>
                <a:spcPts val="4180"/>
              </a:lnSpc>
            </a:pPr>
            <a:endParaRPr lang="en-US" sz="2985">
              <a:solidFill>
                <a:srgbClr val="59450E"/>
              </a:solidFill>
              <a:latin typeface="Copperplate Gothic 30 AB"/>
            </a:endParaRPr>
          </a:p>
          <a:p>
            <a:pPr algn="just">
              <a:lnSpc>
                <a:spcPts val="4180"/>
              </a:lnSpc>
            </a:pPr>
            <a:endParaRPr lang="en-US" sz="2985">
              <a:solidFill>
                <a:srgbClr val="59450E"/>
              </a:solidFill>
              <a:latin typeface="Copperplate Gothic 30 AB"/>
            </a:endParaRPr>
          </a:p>
        </p:txBody>
      </p:sp>
      <p:sp>
        <p:nvSpPr>
          <p:cNvPr id="7" name="AutoShape 7"/>
          <p:cNvSpPr/>
          <p:nvPr/>
        </p:nvSpPr>
        <p:spPr>
          <a:xfrm>
            <a:off x="11862139" y="5931305"/>
            <a:ext cx="5919460" cy="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8" name="Freeform 8"/>
          <p:cNvSpPr/>
          <p:nvPr/>
        </p:nvSpPr>
        <p:spPr>
          <a:xfrm rot="9924606" flipH="1">
            <a:off x="10698840" y="7003235"/>
            <a:ext cx="2970998" cy="1696170"/>
          </a:xfrm>
          <a:custGeom>
            <a:avLst/>
            <a:gdLst/>
            <a:ahLst/>
            <a:cxnLst/>
            <a:rect l="l" t="t" r="r" b="b"/>
            <a:pathLst>
              <a:path w="2970998" h="1696170">
                <a:moveTo>
                  <a:pt x="2970999" y="0"/>
                </a:moveTo>
                <a:lnTo>
                  <a:pt x="0" y="0"/>
                </a:lnTo>
                <a:lnTo>
                  <a:pt x="0" y="1696170"/>
                </a:lnTo>
                <a:lnTo>
                  <a:pt x="2970999" y="1696170"/>
                </a:lnTo>
                <a:lnTo>
                  <a:pt x="297099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602594" y="1866483"/>
            <a:ext cx="9930516" cy="6617502"/>
          </a:xfrm>
          <a:custGeom>
            <a:avLst/>
            <a:gdLst/>
            <a:ahLst/>
            <a:cxnLst/>
            <a:rect l="l" t="t" r="r" b="b"/>
            <a:pathLst>
              <a:path w="9930516" h="6617502">
                <a:moveTo>
                  <a:pt x="0" y="0"/>
                </a:moveTo>
                <a:lnTo>
                  <a:pt x="9930517" y="0"/>
                </a:lnTo>
                <a:lnTo>
                  <a:pt x="9930517" y="6617502"/>
                </a:lnTo>
                <a:lnTo>
                  <a:pt x="0" y="6617502"/>
                </a:lnTo>
                <a:lnTo>
                  <a:pt x="0" y="0"/>
                </a:lnTo>
                <a:close/>
              </a:path>
            </a:pathLst>
          </a:custGeom>
          <a:blipFill>
            <a:blip r:embed="rId6"/>
            <a:stretch>
              <a:fillRect l="-3471" r="-3471"/>
            </a:stretch>
          </a:blipFill>
        </p:spPr>
        <p:txBody>
          <a:bodyPr/>
          <a:lstStyle/>
          <a:p>
            <a:endParaRPr lang="en-IN"/>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18D6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95799" y="-3405201"/>
            <a:ext cx="10287000" cy="17097402"/>
            <a:chOff x="0" y="0"/>
            <a:chExt cx="2354580" cy="3913405"/>
          </a:xfrm>
        </p:grpSpPr>
        <p:sp>
          <p:nvSpPr>
            <p:cNvPr id="3" name="Freeform 3"/>
            <p:cNvSpPr/>
            <p:nvPr/>
          </p:nvSpPr>
          <p:spPr>
            <a:xfrm>
              <a:off x="0" y="0"/>
              <a:ext cx="2353310" cy="3913405"/>
            </a:xfrm>
            <a:custGeom>
              <a:avLst/>
              <a:gdLst/>
              <a:ahLst/>
              <a:cxnLst/>
              <a:rect l="l" t="t" r="r" b="b"/>
              <a:pathLst>
                <a:path w="2353310" h="3913405">
                  <a:moveTo>
                    <a:pt x="784860" y="3846095"/>
                  </a:moveTo>
                  <a:cubicBezTo>
                    <a:pt x="905510" y="3886736"/>
                    <a:pt x="1042670" y="3913405"/>
                    <a:pt x="1177290" y="3913405"/>
                  </a:cubicBezTo>
                  <a:cubicBezTo>
                    <a:pt x="1311910" y="3913405"/>
                    <a:pt x="1441450" y="3890545"/>
                    <a:pt x="1560830" y="3849905"/>
                  </a:cubicBezTo>
                  <a:cubicBezTo>
                    <a:pt x="1563370" y="3848636"/>
                    <a:pt x="1565910" y="3848636"/>
                    <a:pt x="1568450" y="3847366"/>
                  </a:cubicBezTo>
                  <a:cubicBezTo>
                    <a:pt x="2016760" y="3684805"/>
                    <a:pt x="2346960" y="3255545"/>
                    <a:pt x="2353310" y="2750682"/>
                  </a:cubicBezTo>
                  <a:lnTo>
                    <a:pt x="2353310" y="0"/>
                  </a:lnTo>
                  <a:lnTo>
                    <a:pt x="0" y="0"/>
                  </a:lnTo>
                  <a:lnTo>
                    <a:pt x="0" y="2748608"/>
                  </a:lnTo>
                  <a:cubicBezTo>
                    <a:pt x="6350" y="3258085"/>
                    <a:pt x="331470" y="3687345"/>
                    <a:pt x="784860" y="3846095"/>
                  </a:cubicBezTo>
                  <a:close/>
                </a:path>
              </a:pathLst>
            </a:custGeom>
            <a:solidFill>
              <a:srgbClr val="F2DB97"/>
            </a:solidFill>
          </p:spPr>
          <p:txBody>
            <a:bodyPr/>
            <a:lstStyle/>
            <a:p>
              <a:endParaRPr lang="en-IN"/>
            </a:p>
          </p:txBody>
        </p:sp>
      </p:grpSp>
      <p:sp>
        <p:nvSpPr>
          <p:cNvPr id="4" name="Freeform 4"/>
          <p:cNvSpPr/>
          <p:nvPr/>
        </p:nvSpPr>
        <p:spPr>
          <a:xfrm>
            <a:off x="17259300" y="75546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a:off x="15479886" y="817567"/>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1080937" y="3339869"/>
            <a:ext cx="6357111" cy="2770864"/>
          </a:xfrm>
          <a:prstGeom prst="rect">
            <a:avLst/>
          </a:prstGeom>
        </p:spPr>
        <p:txBody>
          <a:bodyPr lIns="0" tIns="0" rIns="0" bIns="0" rtlCol="0" anchor="t">
            <a:spAutoFit/>
          </a:bodyPr>
          <a:lstStyle/>
          <a:p>
            <a:pPr algn="ctr">
              <a:lnSpc>
                <a:spcPts val="8520"/>
              </a:lnSpc>
            </a:pPr>
            <a:r>
              <a:rPr lang="en-US" sz="6085">
                <a:solidFill>
                  <a:srgbClr val="59450E"/>
                </a:solidFill>
                <a:latin typeface="Copperplate Gothic 30 AB"/>
              </a:rPr>
              <a:t>    LEVEL 1 DFD</a:t>
            </a:r>
          </a:p>
          <a:p>
            <a:pPr algn="ctr">
              <a:lnSpc>
                <a:spcPts val="4180"/>
              </a:lnSpc>
            </a:pPr>
            <a:r>
              <a:rPr lang="en-US" sz="2985">
                <a:solidFill>
                  <a:srgbClr val="59450E"/>
                </a:solidFill>
                <a:latin typeface="Copperplate Gothic 30 AB"/>
              </a:rPr>
              <a:t>       (ADMIN PANEL)</a:t>
            </a:r>
          </a:p>
          <a:p>
            <a:pPr algn="just">
              <a:lnSpc>
                <a:spcPts val="4180"/>
              </a:lnSpc>
            </a:pPr>
            <a:endParaRPr lang="en-US" sz="2985">
              <a:solidFill>
                <a:srgbClr val="59450E"/>
              </a:solidFill>
              <a:latin typeface="Copperplate Gothic 30 AB"/>
            </a:endParaRPr>
          </a:p>
          <a:p>
            <a:pPr algn="just">
              <a:lnSpc>
                <a:spcPts val="4180"/>
              </a:lnSpc>
            </a:pPr>
            <a:endParaRPr lang="en-US" sz="2985">
              <a:solidFill>
                <a:srgbClr val="59450E"/>
              </a:solidFill>
              <a:latin typeface="Copperplate Gothic 30 AB"/>
            </a:endParaRPr>
          </a:p>
        </p:txBody>
      </p:sp>
      <p:sp>
        <p:nvSpPr>
          <p:cNvPr id="7" name="AutoShape 7"/>
          <p:cNvSpPr/>
          <p:nvPr/>
        </p:nvSpPr>
        <p:spPr>
          <a:xfrm>
            <a:off x="11373655" y="5464257"/>
            <a:ext cx="6492240" cy="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8" name="Freeform 8"/>
          <p:cNvSpPr/>
          <p:nvPr/>
        </p:nvSpPr>
        <p:spPr>
          <a:xfrm>
            <a:off x="1627080" y="613620"/>
            <a:ext cx="8475214" cy="9059761"/>
          </a:xfrm>
          <a:custGeom>
            <a:avLst/>
            <a:gdLst/>
            <a:ahLst/>
            <a:cxnLst/>
            <a:rect l="l" t="t" r="r" b="b"/>
            <a:pathLst>
              <a:path w="8475214" h="9059761">
                <a:moveTo>
                  <a:pt x="0" y="0"/>
                </a:moveTo>
                <a:lnTo>
                  <a:pt x="8475215" y="0"/>
                </a:lnTo>
                <a:lnTo>
                  <a:pt x="8475215" y="9059760"/>
                </a:lnTo>
                <a:lnTo>
                  <a:pt x="0" y="9059760"/>
                </a:lnTo>
                <a:lnTo>
                  <a:pt x="0" y="0"/>
                </a:lnTo>
                <a:close/>
              </a:path>
            </a:pathLst>
          </a:custGeom>
          <a:blipFill>
            <a:blip r:embed="rId6"/>
            <a:stretch>
              <a:fillRect t="-1451" b="-1451"/>
            </a:stretch>
          </a:blipFill>
        </p:spPr>
        <p:txBody>
          <a:bodyPr/>
          <a:lstStyle/>
          <a:p>
            <a:endParaRPr lang="en-IN"/>
          </a:p>
        </p:txBody>
      </p:sp>
      <p:sp>
        <p:nvSpPr>
          <p:cNvPr id="9" name="Freeform 9"/>
          <p:cNvSpPr/>
          <p:nvPr/>
        </p:nvSpPr>
        <p:spPr>
          <a:xfrm rot="10147291" flipH="1">
            <a:off x="9888156" y="7003636"/>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3993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115454" y="-1614798"/>
            <a:ext cx="10287000" cy="14058093"/>
            <a:chOff x="0" y="0"/>
            <a:chExt cx="2354580" cy="3217741"/>
          </a:xfrm>
        </p:grpSpPr>
        <p:sp>
          <p:nvSpPr>
            <p:cNvPr id="3" name="Freeform 3"/>
            <p:cNvSpPr/>
            <p:nvPr/>
          </p:nvSpPr>
          <p:spPr>
            <a:xfrm>
              <a:off x="0" y="0"/>
              <a:ext cx="2353310" cy="3217741"/>
            </a:xfrm>
            <a:custGeom>
              <a:avLst/>
              <a:gdLst/>
              <a:ahLst/>
              <a:cxnLst/>
              <a:rect l="l" t="t" r="r" b="b"/>
              <a:pathLst>
                <a:path w="2353310" h="3217741">
                  <a:moveTo>
                    <a:pt x="784860" y="3150431"/>
                  </a:moveTo>
                  <a:cubicBezTo>
                    <a:pt x="905510" y="3191071"/>
                    <a:pt x="1042670" y="3217741"/>
                    <a:pt x="1177290" y="3217741"/>
                  </a:cubicBezTo>
                  <a:cubicBezTo>
                    <a:pt x="1311910" y="3217741"/>
                    <a:pt x="1441450" y="3194881"/>
                    <a:pt x="1560830" y="3154241"/>
                  </a:cubicBezTo>
                  <a:cubicBezTo>
                    <a:pt x="1563370" y="3152971"/>
                    <a:pt x="1565910" y="3152971"/>
                    <a:pt x="1568450" y="3151701"/>
                  </a:cubicBezTo>
                  <a:cubicBezTo>
                    <a:pt x="2016760" y="2989141"/>
                    <a:pt x="2346960" y="2559881"/>
                    <a:pt x="2353310" y="2057158"/>
                  </a:cubicBezTo>
                  <a:lnTo>
                    <a:pt x="2353310" y="0"/>
                  </a:lnTo>
                  <a:lnTo>
                    <a:pt x="0" y="0"/>
                  </a:lnTo>
                  <a:lnTo>
                    <a:pt x="0" y="2055620"/>
                  </a:lnTo>
                  <a:cubicBezTo>
                    <a:pt x="6350" y="2562421"/>
                    <a:pt x="331470" y="2991681"/>
                    <a:pt x="784860" y="3150431"/>
                  </a:cubicBezTo>
                  <a:close/>
                </a:path>
              </a:pathLst>
            </a:custGeom>
            <a:solidFill>
              <a:srgbClr val="F2DB97"/>
            </a:solidFill>
          </p:spPr>
          <p:txBody>
            <a:bodyPr/>
            <a:lstStyle/>
            <a:p>
              <a:endParaRPr lang="en-IN"/>
            </a:p>
          </p:txBody>
        </p:sp>
      </p:grpSp>
      <p:sp>
        <p:nvSpPr>
          <p:cNvPr id="4" name="Freeform 4"/>
          <p:cNvSpPr/>
          <p:nvPr/>
        </p:nvSpPr>
        <p:spPr>
          <a:xfrm>
            <a:off x="-749290" y="422011"/>
            <a:ext cx="1777990" cy="1703638"/>
          </a:xfrm>
          <a:custGeom>
            <a:avLst/>
            <a:gdLst/>
            <a:ahLst/>
            <a:cxnLst/>
            <a:rect l="l" t="t" r="r" b="b"/>
            <a:pathLst>
              <a:path w="1777990" h="1703638">
                <a:moveTo>
                  <a:pt x="0" y="0"/>
                </a:moveTo>
                <a:lnTo>
                  <a:pt x="1777990" y="0"/>
                </a:lnTo>
                <a:lnTo>
                  <a:pt x="1777990" y="1703637"/>
                </a:lnTo>
                <a:lnTo>
                  <a:pt x="0" y="1703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7259300" y="8590830"/>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flipV="1">
            <a:off x="745999" y="8590830"/>
            <a:ext cx="2970998" cy="1696170"/>
          </a:xfrm>
          <a:custGeom>
            <a:avLst/>
            <a:gdLst/>
            <a:ahLst/>
            <a:cxnLst/>
            <a:rect l="l" t="t" r="r" b="b"/>
            <a:pathLst>
              <a:path w="2970998" h="1696170">
                <a:moveTo>
                  <a:pt x="0" y="1696170"/>
                </a:moveTo>
                <a:lnTo>
                  <a:pt x="2970998" y="1696170"/>
                </a:lnTo>
                <a:lnTo>
                  <a:pt x="2970998" y="0"/>
                </a:lnTo>
                <a:lnTo>
                  <a:pt x="0" y="0"/>
                </a:lnTo>
                <a:lnTo>
                  <a:pt x="0" y="169617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flipH="1">
            <a:off x="7658501" y="-229950"/>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272611" y="2386354"/>
            <a:ext cx="6257918" cy="6055788"/>
          </a:xfrm>
          <a:custGeom>
            <a:avLst/>
            <a:gdLst/>
            <a:ahLst/>
            <a:cxnLst/>
            <a:rect l="l" t="t" r="r" b="b"/>
            <a:pathLst>
              <a:path w="6257918" h="6055788">
                <a:moveTo>
                  <a:pt x="0" y="0"/>
                </a:moveTo>
                <a:lnTo>
                  <a:pt x="6257918" y="0"/>
                </a:lnTo>
                <a:lnTo>
                  <a:pt x="6257918" y="6055788"/>
                </a:lnTo>
                <a:lnTo>
                  <a:pt x="0" y="6055788"/>
                </a:lnTo>
                <a:lnTo>
                  <a:pt x="0" y="0"/>
                </a:lnTo>
                <a:close/>
              </a:path>
            </a:pathLst>
          </a:custGeom>
          <a:blipFill>
            <a:blip r:embed="rId8"/>
            <a:stretch>
              <a:fillRect l="-2959" t="-6787" r="-379"/>
            </a:stretch>
          </a:blipFill>
        </p:spPr>
        <p:txBody>
          <a:bodyPr/>
          <a:lstStyle/>
          <a:p>
            <a:endParaRPr lang="en-IN"/>
          </a:p>
        </p:txBody>
      </p:sp>
      <p:sp>
        <p:nvSpPr>
          <p:cNvPr id="9" name="TextBox 9"/>
          <p:cNvSpPr txBox="1"/>
          <p:nvPr/>
        </p:nvSpPr>
        <p:spPr>
          <a:xfrm>
            <a:off x="11397921" y="1554769"/>
            <a:ext cx="6750374" cy="570879"/>
          </a:xfrm>
          <a:prstGeom prst="rect">
            <a:avLst/>
          </a:prstGeom>
        </p:spPr>
        <p:txBody>
          <a:bodyPr lIns="0" tIns="0" rIns="0" bIns="0" rtlCol="0" anchor="t">
            <a:spAutoFit/>
          </a:bodyPr>
          <a:lstStyle/>
          <a:p>
            <a:pPr>
              <a:lnSpc>
                <a:spcPts val="4077"/>
              </a:lnSpc>
            </a:pPr>
            <a:r>
              <a:rPr lang="en-US" sz="4581">
                <a:solidFill>
                  <a:srgbClr val="59450E"/>
                </a:solidFill>
                <a:latin typeface="Alice"/>
              </a:rPr>
              <a:t>ADMIN PANEL</a:t>
            </a:r>
          </a:p>
        </p:txBody>
      </p:sp>
      <p:sp>
        <p:nvSpPr>
          <p:cNvPr id="10" name="TextBox 10"/>
          <p:cNvSpPr txBox="1"/>
          <p:nvPr/>
        </p:nvSpPr>
        <p:spPr>
          <a:xfrm>
            <a:off x="6162421" y="5828443"/>
            <a:ext cx="5380291" cy="337502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59450E"/>
                </a:solidFill>
                <a:latin typeface="Alice Bold"/>
              </a:rPr>
              <a:t>Flight addition and deletion:</a:t>
            </a:r>
          </a:p>
          <a:p>
            <a:pPr algn="just">
              <a:lnSpc>
                <a:spcPts val="4340"/>
              </a:lnSpc>
            </a:pPr>
            <a:r>
              <a:rPr lang="en-US" sz="3100">
                <a:solidFill>
                  <a:srgbClr val="59450E"/>
                </a:solidFill>
                <a:latin typeface="Lora"/>
              </a:rPr>
              <a:t>In case of introduction of any new flight or removal of any existing flight, the admin updates the same.</a:t>
            </a:r>
          </a:p>
        </p:txBody>
      </p:sp>
      <p:sp>
        <p:nvSpPr>
          <p:cNvPr id="11" name="TextBox 11"/>
          <p:cNvSpPr txBox="1"/>
          <p:nvPr/>
        </p:nvSpPr>
        <p:spPr>
          <a:xfrm>
            <a:off x="11915469" y="2192323"/>
            <a:ext cx="6142315" cy="273812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59450E"/>
                </a:solidFill>
                <a:latin typeface="Alice Bold"/>
              </a:rPr>
              <a:t>Customer details handling</a:t>
            </a:r>
            <a:r>
              <a:rPr lang="en-US" sz="3399">
                <a:solidFill>
                  <a:srgbClr val="59450E"/>
                </a:solidFill>
                <a:latin typeface="Alice"/>
              </a:rPr>
              <a:t>:</a:t>
            </a:r>
          </a:p>
          <a:p>
            <a:pPr algn="just">
              <a:lnSpc>
                <a:spcPts val="4200"/>
              </a:lnSpc>
            </a:pPr>
            <a:r>
              <a:rPr lang="en-US" sz="3000">
                <a:solidFill>
                  <a:srgbClr val="59450E"/>
                </a:solidFill>
                <a:latin typeface="Lora"/>
              </a:rPr>
              <a:t>Admin can view the passenger details and their booking details. And the record is kept private from public</a:t>
            </a:r>
          </a:p>
        </p:txBody>
      </p:sp>
      <p:sp>
        <p:nvSpPr>
          <p:cNvPr id="12" name="TextBox 12"/>
          <p:cNvSpPr txBox="1"/>
          <p:nvPr/>
        </p:nvSpPr>
        <p:spPr>
          <a:xfrm>
            <a:off x="6162421" y="2555240"/>
            <a:ext cx="5380291" cy="277495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59450E"/>
                </a:solidFill>
                <a:latin typeface="Alice Bold"/>
              </a:rPr>
              <a:t>Flight schedule update:</a:t>
            </a:r>
          </a:p>
          <a:p>
            <a:pPr algn="just">
              <a:lnSpc>
                <a:spcPts val="4340"/>
              </a:lnSpc>
            </a:pPr>
            <a:r>
              <a:rPr lang="en-US" sz="3100">
                <a:solidFill>
                  <a:srgbClr val="59450E"/>
                </a:solidFill>
                <a:latin typeface="Lora"/>
              </a:rPr>
              <a:t>Any changes in the arrival and departure time of the flights is handeled properly by admin.</a:t>
            </a:r>
          </a:p>
        </p:txBody>
      </p:sp>
      <p:sp>
        <p:nvSpPr>
          <p:cNvPr id="13" name="TextBox 13"/>
          <p:cNvSpPr txBox="1"/>
          <p:nvPr/>
        </p:nvSpPr>
        <p:spPr>
          <a:xfrm>
            <a:off x="9144000" y="404098"/>
            <a:ext cx="8744019" cy="869731"/>
          </a:xfrm>
          <a:prstGeom prst="rect">
            <a:avLst/>
          </a:prstGeom>
        </p:spPr>
        <p:txBody>
          <a:bodyPr lIns="0" tIns="0" rIns="0" bIns="0" rtlCol="0" anchor="t">
            <a:spAutoFit/>
          </a:bodyPr>
          <a:lstStyle/>
          <a:p>
            <a:pPr algn="ctr">
              <a:lnSpc>
                <a:spcPts val="5880"/>
              </a:lnSpc>
            </a:pPr>
            <a:r>
              <a:rPr lang="en-US" sz="6607">
                <a:solidFill>
                  <a:srgbClr val="59450E"/>
                </a:solidFill>
                <a:latin typeface="Alta"/>
              </a:rPr>
              <a:t>MODULE DESCRIPTION</a:t>
            </a:r>
          </a:p>
        </p:txBody>
      </p:sp>
      <p:sp>
        <p:nvSpPr>
          <p:cNvPr id="14" name="AutoShape 14"/>
          <p:cNvSpPr/>
          <p:nvPr/>
        </p:nvSpPr>
        <p:spPr>
          <a:xfrm flipV="1">
            <a:off x="9298242" y="1273830"/>
            <a:ext cx="8302224" cy="1905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15" name="TextBox 15"/>
          <p:cNvSpPr txBox="1"/>
          <p:nvPr/>
        </p:nvSpPr>
        <p:spPr>
          <a:xfrm>
            <a:off x="12096490" y="5338048"/>
            <a:ext cx="5961294" cy="3813093"/>
          </a:xfrm>
          <a:prstGeom prst="rect">
            <a:avLst/>
          </a:prstGeom>
        </p:spPr>
        <p:txBody>
          <a:bodyPr lIns="0" tIns="0" rIns="0" bIns="0" rtlCol="0" anchor="t">
            <a:spAutoFit/>
          </a:bodyPr>
          <a:lstStyle/>
          <a:p>
            <a:pPr marL="757048" lvl="1" indent="-378524" algn="just">
              <a:lnSpc>
                <a:spcPts val="4909"/>
              </a:lnSpc>
              <a:buFont typeface="Arial"/>
              <a:buChar char="•"/>
            </a:pPr>
            <a:r>
              <a:rPr lang="en-US" sz="3506">
                <a:solidFill>
                  <a:srgbClr val="59450E"/>
                </a:solidFill>
                <a:latin typeface="Alice Bold"/>
              </a:rPr>
              <a:t>Customer feedback view</a:t>
            </a:r>
            <a:r>
              <a:rPr lang="en-US" sz="3506">
                <a:solidFill>
                  <a:srgbClr val="59450E"/>
                </a:solidFill>
                <a:latin typeface="Alice"/>
              </a:rPr>
              <a:t>:</a:t>
            </a:r>
          </a:p>
          <a:p>
            <a:pPr algn="just">
              <a:lnSpc>
                <a:spcPts val="4200"/>
              </a:lnSpc>
            </a:pPr>
            <a:r>
              <a:rPr lang="en-US" sz="3000">
                <a:solidFill>
                  <a:srgbClr val="59450E"/>
                </a:solidFill>
                <a:latin typeface="Lora"/>
              </a:rPr>
              <a:t>Customer's feedbacks plays a crucial role for future enhancement of the software. Admin can see the feedback details which help them to make the system more useful.</a:t>
            </a: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0C3"/>
        </a:solidFill>
        <a:effectLst/>
      </p:bgPr>
    </p:bg>
    <p:spTree>
      <p:nvGrpSpPr>
        <p:cNvPr id="1" name=""/>
        <p:cNvGrpSpPr/>
        <p:nvPr/>
      </p:nvGrpSpPr>
      <p:grpSpPr>
        <a:xfrm>
          <a:off x="0" y="0"/>
          <a:ext cx="0" cy="0"/>
          <a:chOff x="0" y="0"/>
          <a:chExt cx="0" cy="0"/>
        </a:xfrm>
      </p:grpSpPr>
      <p:sp>
        <p:nvSpPr>
          <p:cNvPr id="2" name="Freeform 2"/>
          <p:cNvSpPr/>
          <p:nvPr/>
        </p:nvSpPr>
        <p:spPr>
          <a:xfrm>
            <a:off x="241191" y="2036407"/>
            <a:ext cx="8643659" cy="5328283"/>
          </a:xfrm>
          <a:custGeom>
            <a:avLst/>
            <a:gdLst/>
            <a:ahLst/>
            <a:cxnLst/>
            <a:rect l="l" t="t" r="r" b="b"/>
            <a:pathLst>
              <a:path w="8643659" h="5328283">
                <a:moveTo>
                  <a:pt x="0" y="0"/>
                </a:moveTo>
                <a:lnTo>
                  <a:pt x="8643659" y="0"/>
                </a:lnTo>
                <a:lnTo>
                  <a:pt x="8643659" y="5328283"/>
                </a:lnTo>
                <a:lnTo>
                  <a:pt x="0" y="532828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426477" y="776598"/>
            <a:ext cx="8085825" cy="703212"/>
          </a:xfrm>
          <a:prstGeom prst="rect">
            <a:avLst/>
          </a:prstGeom>
        </p:spPr>
        <p:txBody>
          <a:bodyPr lIns="0" tIns="0" rIns="0" bIns="0" rtlCol="0" anchor="t">
            <a:spAutoFit/>
          </a:bodyPr>
          <a:lstStyle/>
          <a:p>
            <a:pPr>
              <a:lnSpc>
                <a:spcPts val="4700"/>
              </a:lnSpc>
            </a:pPr>
            <a:r>
              <a:rPr lang="en-US" sz="5280">
                <a:solidFill>
                  <a:srgbClr val="59450E"/>
                </a:solidFill>
                <a:latin typeface="Alta"/>
              </a:rPr>
              <a:t>RESULTS AND DISCUSSION</a:t>
            </a:r>
          </a:p>
        </p:txBody>
      </p:sp>
      <p:sp>
        <p:nvSpPr>
          <p:cNvPr id="4" name="AutoShape 4"/>
          <p:cNvSpPr/>
          <p:nvPr/>
        </p:nvSpPr>
        <p:spPr>
          <a:xfrm flipV="1">
            <a:off x="1028700" y="1479810"/>
            <a:ext cx="7856104" cy="1905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5" name="Freeform 5"/>
          <p:cNvSpPr/>
          <p:nvPr/>
        </p:nvSpPr>
        <p:spPr>
          <a:xfrm>
            <a:off x="9144000" y="5548992"/>
            <a:ext cx="8538659" cy="4539639"/>
          </a:xfrm>
          <a:custGeom>
            <a:avLst/>
            <a:gdLst/>
            <a:ahLst/>
            <a:cxnLst/>
            <a:rect l="l" t="t" r="r" b="b"/>
            <a:pathLst>
              <a:path w="8538659" h="4539639">
                <a:moveTo>
                  <a:pt x="0" y="0"/>
                </a:moveTo>
                <a:lnTo>
                  <a:pt x="8538659" y="0"/>
                </a:lnTo>
                <a:lnTo>
                  <a:pt x="8538659" y="4539640"/>
                </a:lnTo>
                <a:lnTo>
                  <a:pt x="0" y="4539640"/>
                </a:lnTo>
                <a:lnTo>
                  <a:pt x="0" y="0"/>
                </a:lnTo>
                <a:close/>
              </a:path>
            </a:pathLst>
          </a:custGeom>
          <a:blipFill>
            <a:blip r:embed="rId3"/>
            <a:stretch>
              <a:fillRect b="-5790"/>
            </a:stretch>
          </a:blipFill>
        </p:spPr>
        <p:txBody>
          <a:bodyPr/>
          <a:lstStyle/>
          <a:p>
            <a:endParaRPr lang="en-IN"/>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DB9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141191" y="-859809"/>
            <a:ext cx="10287000" cy="12006618"/>
            <a:chOff x="0" y="0"/>
            <a:chExt cx="2354580" cy="2748181"/>
          </a:xfrm>
        </p:grpSpPr>
        <p:sp>
          <p:nvSpPr>
            <p:cNvPr id="3" name="Freeform 3"/>
            <p:cNvSpPr/>
            <p:nvPr/>
          </p:nvSpPr>
          <p:spPr>
            <a:xfrm>
              <a:off x="0" y="0"/>
              <a:ext cx="2353310" cy="2748181"/>
            </a:xfrm>
            <a:custGeom>
              <a:avLst/>
              <a:gdLst/>
              <a:ahLst/>
              <a:cxnLst/>
              <a:rect l="l" t="t" r="r" b="b"/>
              <a:pathLst>
                <a:path w="2353310" h="2748181">
                  <a:moveTo>
                    <a:pt x="784860" y="2680871"/>
                  </a:moveTo>
                  <a:cubicBezTo>
                    <a:pt x="905510" y="2721511"/>
                    <a:pt x="1042670" y="2748181"/>
                    <a:pt x="1177290" y="2748181"/>
                  </a:cubicBezTo>
                  <a:cubicBezTo>
                    <a:pt x="1311910" y="2748181"/>
                    <a:pt x="1441450" y="2725321"/>
                    <a:pt x="1560830" y="2684681"/>
                  </a:cubicBezTo>
                  <a:cubicBezTo>
                    <a:pt x="1563370" y="2683411"/>
                    <a:pt x="1565910" y="2683411"/>
                    <a:pt x="1568450" y="2682142"/>
                  </a:cubicBezTo>
                  <a:cubicBezTo>
                    <a:pt x="2016760" y="2519581"/>
                    <a:pt x="2346960" y="2090321"/>
                    <a:pt x="2353310" y="1589043"/>
                  </a:cubicBezTo>
                  <a:lnTo>
                    <a:pt x="2353310" y="0"/>
                  </a:lnTo>
                  <a:lnTo>
                    <a:pt x="0" y="0"/>
                  </a:lnTo>
                  <a:lnTo>
                    <a:pt x="0" y="1587866"/>
                  </a:lnTo>
                  <a:cubicBezTo>
                    <a:pt x="6350" y="2092861"/>
                    <a:pt x="331470" y="2522121"/>
                    <a:pt x="784860" y="2680871"/>
                  </a:cubicBezTo>
                  <a:close/>
                </a:path>
              </a:pathLst>
            </a:custGeom>
            <a:solidFill>
              <a:srgbClr val="D39932"/>
            </a:solidFill>
          </p:spPr>
          <p:txBody>
            <a:bodyPr/>
            <a:lstStyle/>
            <a:p>
              <a:endParaRPr lang="en-IN"/>
            </a:p>
          </p:txBody>
        </p:sp>
      </p:grpSp>
      <p:sp>
        <p:nvSpPr>
          <p:cNvPr id="4" name="Freeform 4"/>
          <p:cNvSpPr/>
          <p:nvPr/>
        </p:nvSpPr>
        <p:spPr>
          <a:xfrm>
            <a:off x="-749290" y="0"/>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7259300" y="75546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flipH="1">
            <a:off x="15479886" y="817567"/>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flipV="1">
            <a:off x="9390414" y="8590830"/>
            <a:ext cx="2970998" cy="1696170"/>
          </a:xfrm>
          <a:custGeom>
            <a:avLst/>
            <a:gdLst/>
            <a:ahLst/>
            <a:cxnLst/>
            <a:rect l="l" t="t" r="r" b="b"/>
            <a:pathLst>
              <a:path w="2970998" h="1696170">
                <a:moveTo>
                  <a:pt x="0" y="1696170"/>
                </a:moveTo>
                <a:lnTo>
                  <a:pt x="2970998" y="1696170"/>
                </a:lnTo>
                <a:lnTo>
                  <a:pt x="2970998" y="0"/>
                </a:lnTo>
                <a:lnTo>
                  <a:pt x="0" y="0"/>
                </a:lnTo>
                <a:lnTo>
                  <a:pt x="0" y="169617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rot="10738488">
            <a:off x="-571300" y="8590830"/>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TextBox 9"/>
          <p:cNvSpPr txBox="1"/>
          <p:nvPr/>
        </p:nvSpPr>
        <p:spPr>
          <a:xfrm>
            <a:off x="8583142" y="914400"/>
            <a:ext cx="9243930" cy="8393148"/>
          </a:xfrm>
          <a:prstGeom prst="rect">
            <a:avLst/>
          </a:prstGeom>
        </p:spPr>
        <p:txBody>
          <a:bodyPr lIns="0" tIns="0" rIns="0" bIns="0" rtlCol="0" anchor="t">
            <a:spAutoFit/>
          </a:bodyPr>
          <a:lstStyle/>
          <a:p>
            <a:pPr algn="just">
              <a:lnSpc>
                <a:spcPts val="7718"/>
              </a:lnSpc>
            </a:pPr>
            <a:r>
              <a:rPr lang="en-US" sz="5513" u="sng">
                <a:solidFill>
                  <a:srgbClr val="59450E"/>
                </a:solidFill>
                <a:latin typeface="Alice"/>
              </a:rPr>
              <a:t>Prepared by:</a:t>
            </a:r>
          </a:p>
          <a:p>
            <a:pPr algn="r">
              <a:lnSpc>
                <a:spcPts val="6033"/>
              </a:lnSpc>
            </a:pPr>
            <a:endParaRPr lang="en-US" sz="5513" u="sng">
              <a:solidFill>
                <a:srgbClr val="59450E"/>
              </a:solidFill>
              <a:latin typeface="Alice"/>
            </a:endParaRPr>
          </a:p>
          <a:p>
            <a:pPr marL="930418" lvl="1" indent="-465209">
              <a:lnSpc>
                <a:spcPts val="6033"/>
              </a:lnSpc>
              <a:buFont typeface="Arial"/>
              <a:buChar char="•"/>
            </a:pPr>
            <a:r>
              <a:rPr lang="en-US" sz="4309">
                <a:solidFill>
                  <a:srgbClr val="59450E"/>
                </a:solidFill>
                <a:latin typeface="Montserrat Semi-Bold"/>
              </a:rPr>
              <a:t>Samadrita Mukherjee</a:t>
            </a:r>
          </a:p>
          <a:p>
            <a:pPr algn="ctr">
              <a:lnSpc>
                <a:spcPts val="5752"/>
              </a:lnSpc>
            </a:pPr>
            <a:r>
              <a:rPr lang="en-US" sz="4108">
                <a:solidFill>
                  <a:srgbClr val="59450E"/>
                </a:solidFill>
                <a:latin typeface="Montserrat Semi-Bold"/>
              </a:rPr>
              <a:t>(203224-11-0072)</a:t>
            </a:r>
          </a:p>
          <a:p>
            <a:pPr marL="930418" lvl="1" indent="-465209">
              <a:lnSpc>
                <a:spcPts val="6033"/>
              </a:lnSpc>
              <a:buFont typeface="Arial"/>
              <a:buChar char="•"/>
            </a:pPr>
            <a:r>
              <a:rPr lang="en-US" sz="4309">
                <a:solidFill>
                  <a:srgbClr val="59450E"/>
                </a:solidFill>
                <a:latin typeface="Montserrat Semi-Bold"/>
              </a:rPr>
              <a:t>Antarita Das</a:t>
            </a:r>
          </a:p>
          <a:p>
            <a:pPr algn="ctr">
              <a:lnSpc>
                <a:spcPts val="5752"/>
              </a:lnSpc>
            </a:pPr>
            <a:r>
              <a:rPr lang="en-US" sz="4108">
                <a:solidFill>
                  <a:srgbClr val="59450E"/>
                </a:solidFill>
                <a:latin typeface="Montserrat Semi-Bold"/>
              </a:rPr>
              <a:t>(203224-11-0070)</a:t>
            </a:r>
          </a:p>
          <a:p>
            <a:pPr marL="930418" lvl="1" indent="-465209">
              <a:lnSpc>
                <a:spcPts val="6033"/>
              </a:lnSpc>
              <a:buFont typeface="Arial"/>
              <a:buChar char="•"/>
            </a:pPr>
            <a:r>
              <a:rPr lang="en-US" sz="4309">
                <a:solidFill>
                  <a:srgbClr val="59450E"/>
                </a:solidFill>
                <a:latin typeface="Montserrat Semi-Bold"/>
              </a:rPr>
              <a:t>Saswati Mukherjee</a:t>
            </a:r>
          </a:p>
          <a:p>
            <a:pPr algn="ctr">
              <a:lnSpc>
                <a:spcPts val="5752"/>
              </a:lnSpc>
            </a:pPr>
            <a:r>
              <a:rPr lang="en-US" sz="4108">
                <a:solidFill>
                  <a:srgbClr val="59450E"/>
                </a:solidFill>
                <a:latin typeface="Montserrat Semi-Bold"/>
              </a:rPr>
              <a:t>(203224-11-0065)</a:t>
            </a:r>
          </a:p>
          <a:p>
            <a:pPr marL="930418" lvl="1" indent="-465209">
              <a:lnSpc>
                <a:spcPts val="6033"/>
              </a:lnSpc>
              <a:buFont typeface="Arial"/>
              <a:buChar char="•"/>
            </a:pPr>
            <a:r>
              <a:rPr lang="en-US" sz="4309">
                <a:solidFill>
                  <a:srgbClr val="59450E"/>
                </a:solidFill>
                <a:latin typeface="Montserrat Semi-Bold"/>
              </a:rPr>
              <a:t>Saheli Malakar</a:t>
            </a:r>
          </a:p>
          <a:p>
            <a:pPr algn="ctr">
              <a:lnSpc>
                <a:spcPts val="5752"/>
              </a:lnSpc>
            </a:pPr>
            <a:r>
              <a:rPr lang="en-US" sz="4108">
                <a:solidFill>
                  <a:srgbClr val="59450E"/>
                </a:solidFill>
                <a:latin typeface="Montserrat Semi-Bold"/>
              </a:rPr>
              <a:t>(203224-11-0106)</a:t>
            </a:r>
          </a:p>
          <a:p>
            <a:pPr algn="ctr">
              <a:lnSpc>
                <a:spcPts val="5752"/>
              </a:lnSpc>
            </a:pPr>
            <a:endParaRPr lang="en-US" sz="4108">
              <a:solidFill>
                <a:srgbClr val="59450E"/>
              </a:solidFill>
              <a:latin typeface="Montserrat Semi-Bold"/>
            </a:endParaRPr>
          </a:p>
        </p:txBody>
      </p:sp>
      <p:sp>
        <p:nvSpPr>
          <p:cNvPr id="10" name="TextBox 10"/>
          <p:cNvSpPr txBox="1"/>
          <p:nvPr/>
        </p:nvSpPr>
        <p:spPr>
          <a:xfrm>
            <a:off x="0" y="3510663"/>
            <a:ext cx="6708342" cy="3887283"/>
          </a:xfrm>
          <a:prstGeom prst="rect">
            <a:avLst/>
          </a:prstGeom>
        </p:spPr>
        <p:txBody>
          <a:bodyPr lIns="0" tIns="0" rIns="0" bIns="0" rtlCol="0" anchor="t">
            <a:spAutoFit/>
          </a:bodyPr>
          <a:lstStyle/>
          <a:p>
            <a:pPr algn="ctr">
              <a:lnSpc>
                <a:spcPts val="7396"/>
              </a:lnSpc>
            </a:pPr>
            <a:r>
              <a:rPr lang="en-US" sz="5283">
                <a:solidFill>
                  <a:srgbClr val="59450E"/>
                </a:solidFill>
                <a:latin typeface="Alice"/>
              </a:rPr>
              <a:t>SUPERVISOR NAME :</a:t>
            </a:r>
          </a:p>
          <a:p>
            <a:pPr>
              <a:lnSpc>
                <a:spcPts val="7757"/>
              </a:lnSpc>
            </a:pPr>
            <a:endParaRPr lang="en-US" sz="5283" dirty="0">
              <a:solidFill>
                <a:srgbClr val="59450E"/>
              </a:solidFill>
              <a:latin typeface="Alice"/>
            </a:endParaRPr>
          </a:p>
          <a:p>
            <a:pPr algn="ctr">
              <a:lnSpc>
                <a:spcPts val="7757"/>
              </a:lnSpc>
            </a:pPr>
            <a:r>
              <a:rPr lang="en-US" sz="5541" dirty="0">
                <a:solidFill>
                  <a:srgbClr val="59450E"/>
                </a:solidFill>
                <a:latin typeface="Alice"/>
              </a:rPr>
              <a:t>Mr. Pritam Ghosh</a:t>
            </a:r>
          </a:p>
          <a:p>
            <a:pPr algn="r">
              <a:lnSpc>
                <a:spcPts val="7757"/>
              </a:lnSpc>
            </a:pPr>
            <a:endParaRPr lang="en-US" sz="5541" dirty="0">
              <a:solidFill>
                <a:srgbClr val="59450E"/>
              </a:solidFill>
              <a:latin typeface="Alice"/>
            </a:endParaRPr>
          </a:p>
        </p:txBody>
      </p:sp>
      <p:sp>
        <p:nvSpPr>
          <p:cNvPr id="11" name="AutoShape 11"/>
          <p:cNvSpPr/>
          <p:nvPr/>
        </p:nvSpPr>
        <p:spPr>
          <a:xfrm>
            <a:off x="108051" y="4318697"/>
            <a:ext cx="6492240" cy="0"/>
          </a:xfrm>
          <a:prstGeom prst="line">
            <a:avLst/>
          </a:prstGeom>
          <a:ln w="38100" cap="flat">
            <a:solidFill>
              <a:srgbClr val="A18D69"/>
            </a:solidFill>
            <a:prstDash val="solid"/>
            <a:headEnd type="diamond" w="lg" len="lg"/>
            <a:tailEnd type="diamond" w="lg" len="lg"/>
          </a:ln>
        </p:spPr>
        <p:txBody>
          <a:bodyPr/>
          <a:lstStyle/>
          <a:p>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0C3"/>
        </a:solidFill>
        <a:effectLst/>
      </p:bgPr>
    </p:bg>
    <p:spTree>
      <p:nvGrpSpPr>
        <p:cNvPr id="1" name=""/>
        <p:cNvGrpSpPr/>
        <p:nvPr/>
      </p:nvGrpSpPr>
      <p:grpSpPr>
        <a:xfrm>
          <a:off x="0" y="0"/>
          <a:ext cx="0" cy="0"/>
          <a:chOff x="0" y="0"/>
          <a:chExt cx="0" cy="0"/>
        </a:xfrm>
      </p:grpSpPr>
      <p:sp>
        <p:nvSpPr>
          <p:cNvPr id="2" name="Freeform 2"/>
          <p:cNvSpPr/>
          <p:nvPr/>
        </p:nvSpPr>
        <p:spPr>
          <a:xfrm>
            <a:off x="9396687" y="294502"/>
            <a:ext cx="8350394" cy="4502095"/>
          </a:xfrm>
          <a:custGeom>
            <a:avLst/>
            <a:gdLst/>
            <a:ahLst/>
            <a:cxnLst/>
            <a:rect l="l" t="t" r="r" b="b"/>
            <a:pathLst>
              <a:path w="8350394" h="4502095">
                <a:moveTo>
                  <a:pt x="0" y="0"/>
                </a:moveTo>
                <a:lnTo>
                  <a:pt x="8350394" y="0"/>
                </a:lnTo>
                <a:lnTo>
                  <a:pt x="8350394" y="4502095"/>
                </a:lnTo>
                <a:lnTo>
                  <a:pt x="0" y="4502095"/>
                </a:lnTo>
                <a:lnTo>
                  <a:pt x="0" y="0"/>
                </a:lnTo>
                <a:close/>
              </a:path>
            </a:pathLst>
          </a:custGeom>
          <a:blipFill>
            <a:blip r:embed="rId2"/>
            <a:stretch>
              <a:fillRect l="-1390" r="-1390" b="-7252"/>
            </a:stretch>
          </a:blipFill>
        </p:spPr>
        <p:txBody>
          <a:bodyPr/>
          <a:lstStyle/>
          <a:p>
            <a:endParaRPr lang="en-IN"/>
          </a:p>
        </p:txBody>
      </p:sp>
      <p:sp>
        <p:nvSpPr>
          <p:cNvPr id="3" name="Freeform 3"/>
          <p:cNvSpPr/>
          <p:nvPr/>
        </p:nvSpPr>
        <p:spPr>
          <a:xfrm>
            <a:off x="283831" y="5217290"/>
            <a:ext cx="8170356" cy="4580156"/>
          </a:xfrm>
          <a:custGeom>
            <a:avLst/>
            <a:gdLst/>
            <a:ahLst/>
            <a:cxnLst/>
            <a:rect l="l" t="t" r="r" b="b"/>
            <a:pathLst>
              <a:path w="8170356" h="4580156">
                <a:moveTo>
                  <a:pt x="0" y="0"/>
                </a:moveTo>
                <a:lnTo>
                  <a:pt x="8170356" y="0"/>
                </a:lnTo>
                <a:lnTo>
                  <a:pt x="8170356" y="4580156"/>
                </a:lnTo>
                <a:lnTo>
                  <a:pt x="0" y="4580156"/>
                </a:lnTo>
                <a:lnTo>
                  <a:pt x="0" y="0"/>
                </a:lnTo>
                <a:close/>
              </a:path>
            </a:pathLst>
          </a:custGeom>
          <a:blipFill>
            <a:blip r:embed="rId3"/>
            <a:stretch>
              <a:fillRect r="-3575" b="-3792"/>
            </a:stretch>
          </a:blipFill>
        </p:spPr>
        <p:txBody>
          <a:bodyPr/>
          <a:lstStyle/>
          <a:p>
            <a:endParaRPr lang="en-IN"/>
          </a:p>
        </p:txBody>
      </p:sp>
      <p:sp>
        <p:nvSpPr>
          <p:cNvPr id="4" name="Freeform 4"/>
          <p:cNvSpPr/>
          <p:nvPr/>
        </p:nvSpPr>
        <p:spPr>
          <a:xfrm>
            <a:off x="571953" y="294502"/>
            <a:ext cx="7594113" cy="4592111"/>
          </a:xfrm>
          <a:custGeom>
            <a:avLst/>
            <a:gdLst/>
            <a:ahLst/>
            <a:cxnLst/>
            <a:rect l="l" t="t" r="r" b="b"/>
            <a:pathLst>
              <a:path w="7594113" h="4592111">
                <a:moveTo>
                  <a:pt x="0" y="0"/>
                </a:moveTo>
                <a:lnTo>
                  <a:pt x="7594112" y="0"/>
                </a:lnTo>
                <a:lnTo>
                  <a:pt x="7594112" y="4592111"/>
                </a:lnTo>
                <a:lnTo>
                  <a:pt x="0" y="4592111"/>
                </a:lnTo>
                <a:lnTo>
                  <a:pt x="0" y="0"/>
                </a:lnTo>
                <a:close/>
              </a:path>
            </a:pathLst>
          </a:custGeom>
          <a:blipFill>
            <a:blip r:embed="rId4"/>
            <a:stretch>
              <a:fillRect l="-3475" r="-3475" b="-5437"/>
            </a:stretch>
          </a:blipFill>
        </p:spPr>
        <p:txBody>
          <a:bodyPr/>
          <a:lstStyle/>
          <a:p>
            <a:endParaRPr lang="en-IN"/>
          </a:p>
        </p:txBody>
      </p:sp>
      <p:sp>
        <p:nvSpPr>
          <p:cNvPr id="5" name="Freeform 5"/>
          <p:cNvSpPr/>
          <p:nvPr/>
        </p:nvSpPr>
        <p:spPr>
          <a:xfrm>
            <a:off x="9293252" y="5143500"/>
            <a:ext cx="8453828" cy="4752958"/>
          </a:xfrm>
          <a:custGeom>
            <a:avLst/>
            <a:gdLst/>
            <a:ahLst/>
            <a:cxnLst/>
            <a:rect l="l" t="t" r="r" b="b"/>
            <a:pathLst>
              <a:path w="8453828" h="4752958">
                <a:moveTo>
                  <a:pt x="0" y="0"/>
                </a:moveTo>
                <a:lnTo>
                  <a:pt x="8453829" y="0"/>
                </a:lnTo>
                <a:lnTo>
                  <a:pt x="8453829" y="4752958"/>
                </a:lnTo>
                <a:lnTo>
                  <a:pt x="0" y="4752958"/>
                </a:lnTo>
                <a:lnTo>
                  <a:pt x="0" y="0"/>
                </a:lnTo>
                <a:close/>
              </a:path>
            </a:pathLst>
          </a:custGeom>
          <a:blipFill>
            <a:blip r:embed="rId5"/>
            <a:stretch>
              <a:fillRect/>
            </a:stretch>
          </a:blipFill>
        </p:spPr>
        <p:txBody>
          <a:bodyPr/>
          <a:lstStyle/>
          <a:p>
            <a:endParaRPr lang="en-IN"/>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E0C3"/>
        </a:solidFill>
        <a:effectLst/>
      </p:bgPr>
    </p:bg>
    <p:spTree>
      <p:nvGrpSpPr>
        <p:cNvPr id="1" name=""/>
        <p:cNvGrpSpPr/>
        <p:nvPr/>
      </p:nvGrpSpPr>
      <p:grpSpPr>
        <a:xfrm>
          <a:off x="0" y="0"/>
          <a:ext cx="0" cy="0"/>
          <a:chOff x="0" y="0"/>
          <a:chExt cx="0" cy="0"/>
        </a:xfrm>
      </p:grpSpPr>
      <p:sp>
        <p:nvSpPr>
          <p:cNvPr id="2" name="Freeform 2"/>
          <p:cNvSpPr/>
          <p:nvPr/>
        </p:nvSpPr>
        <p:spPr>
          <a:xfrm>
            <a:off x="439318" y="5143500"/>
            <a:ext cx="8433546" cy="4489702"/>
          </a:xfrm>
          <a:custGeom>
            <a:avLst/>
            <a:gdLst/>
            <a:ahLst/>
            <a:cxnLst/>
            <a:rect l="l" t="t" r="r" b="b"/>
            <a:pathLst>
              <a:path w="8433546" h="4489702">
                <a:moveTo>
                  <a:pt x="0" y="0"/>
                </a:moveTo>
                <a:lnTo>
                  <a:pt x="8433546" y="0"/>
                </a:lnTo>
                <a:lnTo>
                  <a:pt x="8433546" y="4489702"/>
                </a:lnTo>
                <a:lnTo>
                  <a:pt x="0" y="4489702"/>
                </a:lnTo>
                <a:lnTo>
                  <a:pt x="0" y="0"/>
                </a:lnTo>
                <a:close/>
              </a:path>
            </a:pathLst>
          </a:custGeom>
          <a:blipFill>
            <a:blip r:embed="rId2"/>
            <a:stretch>
              <a:fillRect b="-5613"/>
            </a:stretch>
          </a:blipFill>
        </p:spPr>
        <p:txBody>
          <a:bodyPr/>
          <a:lstStyle/>
          <a:p>
            <a:endParaRPr lang="en-IN"/>
          </a:p>
        </p:txBody>
      </p:sp>
      <p:sp>
        <p:nvSpPr>
          <p:cNvPr id="3" name="Freeform 3"/>
          <p:cNvSpPr/>
          <p:nvPr/>
        </p:nvSpPr>
        <p:spPr>
          <a:xfrm>
            <a:off x="9615086" y="243840"/>
            <a:ext cx="8115300" cy="4532982"/>
          </a:xfrm>
          <a:custGeom>
            <a:avLst/>
            <a:gdLst/>
            <a:ahLst/>
            <a:cxnLst/>
            <a:rect l="l" t="t" r="r" b="b"/>
            <a:pathLst>
              <a:path w="8115300" h="4532982">
                <a:moveTo>
                  <a:pt x="0" y="0"/>
                </a:moveTo>
                <a:lnTo>
                  <a:pt x="8115300" y="0"/>
                </a:lnTo>
                <a:lnTo>
                  <a:pt x="8115300" y="4532982"/>
                </a:lnTo>
                <a:lnTo>
                  <a:pt x="0" y="4532982"/>
                </a:lnTo>
                <a:lnTo>
                  <a:pt x="0" y="0"/>
                </a:lnTo>
                <a:close/>
              </a:path>
            </a:pathLst>
          </a:custGeom>
          <a:blipFill>
            <a:blip r:embed="rId3"/>
            <a:stretch>
              <a:fillRect b="-654"/>
            </a:stretch>
          </a:blipFill>
        </p:spPr>
        <p:txBody>
          <a:bodyPr/>
          <a:lstStyle/>
          <a:p>
            <a:endParaRPr lang="en-IN"/>
          </a:p>
        </p:txBody>
      </p:sp>
      <p:sp>
        <p:nvSpPr>
          <p:cNvPr id="4" name="Freeform 4"/>
          <p:cNvSpPr/>
          <p:nvPr/>
        </p:nvSpPr>
        <p:spPr>
          <a:xfrm>
            <a:off x="624806" y="243840"/>
            <a:ext cx="8062570" cy="4532982"/>
          </a:xfrm>
          <a:custGeom>
            <a:avLst/>
            <a:gdLst/>
            <a:ahLst/>
            <a:cxnLst/>
            <a:rect l="l" t="t" r="r" b="b"/>
            <a:pathLst>
              <a:path w="8062570" h="4532982">
                <a:moveTo>
                  <a:pt x="0" y="0"/>
                </a:moveTo>
                <a:lnTo>
                  <a:pt x="8062570" y="0"/>
                </a:lnTo>
                <a:lnTo>
                  <a:pt x="8062570" y="4532982"/>
                </a:lnTo>
                <a:lnTo>
                  <a:pt x="0" y="4532982"/>
                </a:lnTo>
                <a:lnTo>
                  <a:pt x="0" y="0"/>
                </a:lnTo>
                <a:close/>
              </a:path>
            </a:pathLst>
          </a:custGeom>
          <a:blipFill>
            <a:blip r:embed="rId4"/>
            <a:stretch>
              <a:fillRect/>
            </a:stretch>
          </a:blipFill>
        </p:spPr>
        <p:txBody>
          <a:bodyPr/>
          <a:lstStyle/>
          <a:p>
            <a:endParaRPr lang="en-IN"/>
          </a:p>
        </p:txBody>
      </p:sp>
      <p:sp>
        <p:nvSpPr>
          <p:cNvPr id="5" name="Freeform 5"/>
          <p:cNvSpPr/>
          <p:nvPr/>
        </p:nvSpPr>
        <p:spPr>
          <a:xfrm>
            <a:off x="9615086" y="5212741"/>
            <a:ext cx="8115300" cy="4562628"/>
          </a:xfrm>
          <a:custGeom>
            <a:avLst/>
            <a:gdLst/>
            <a:ahLst/>
            <a:cxnLst/>
            <a:rect l="l" t="t" r="r" b="b"/>
            <a:pathLst>
              <a:path w="8115300" h="4562628">
                <a:moveTo>
                  <a:pt x="0" y="0"/>
                </a:moveTo>
                <a:lnTo>
                  <a:pt x="8115300" y="0"/>
                </a:lnTo>
                <a:lnTo>
                  <a:pt x="8115300" y="4562628"/>
                </a:lnTo>
                <a:lnTo>
                  <a:pt x="0" y="4562628"/>
                </a:lnTo>
                <a:lnTo>
                  <a:pt x="0" y="0"/>
                </a:lnTo>
                <a:close/>
              </a:path>
            </a:pathLst>
          </a:custGeom>
          <a:blipFill>
            <a:blip r:embed="rId5"/>
            <a:stretch>
              <a:fillRect/>
            </a:stretch>
          </a:blipFill>
        </p:spPr>
        <p:txBody>
          <a:bodyPr/>
          <a:lstStyle/>
          <a:p>
            <a:endParaRPr lang="en-IN"/>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E0C3"/>
        </a:solidFill>
        <a:effectLst/>
      </p:bgPr>
    </p:bg>
    <p:spTree>
      <p:nvGrpSpPr>
        <p:cNvPr id="1" name=""/>
        <p:cNvGrpSpPr/>
        <p:nvPr/>
      </p:nvGrpSpPr>
      <p:grpSpPr>
        <a:xfrm>
          <a:off x="0" y="0"/>
          <a:ext cx="0" cy="0"/>
          <a:chOff x="0" y="0"/>
          <a:chExt cx="0" cy="0"/>
        </a:xfrm>
      </p:grpSpPr>
      <p:sp>
        <p:nvSpPr>
          <p:cNvPr id="2" name="Freeform 2"/>
          <p:cNvSpPr/>
          <p:nvPr/>
        </p:nvSpPr>
        <p:spPr>
          <a:xfrm>
            <a:off x="9144000" y="272435"/>
            <a:ext cx="8328634" cy="4682570"/>
          </a:xfrm>
          <a:custGeom>
            <a:avLst/>
            <a:gdLst/>
            <a:ahLst/>
            <a:cxnLst/>
            <a:rect l="l" t="t" r="r" b="b"/>
            <a:pathLst>
              <a:path w="8328634" h="4682570">
                <a:moveTo>
                  <a:pt x="0" y="0"/>
                </a:moveTo>
                <a:lnTo>
                  <a:pt x="8328634" y="0"/>
                </a:lnTo>
                <a:lnTo>
                  <a:pt x="8328634" y="4682570"/>
                </a:lnTo>
                <a:lnTo>
                  <a:pt x="0" y="4682570"/>
                </a:lnTo>
                <a:lnTo>
                  <a:pt x="0" y="0"/>
                </a:lnTo>
                <a:close/>
              </a:path>
            </a:pathLst>
          </a:custGeom>
          <a:blipFill>
            <a:blip r:embed="rId2"/>
            <a:stretch>
              <a:fillRect/>
            </a:stretch>
          </a:blipFill>
        </p:spPr>
        <p:txBody>
          <a:bodyPr/>
          <a:lstStyle/>
          <a:p>
            <a:endParaRPr lang="en-IN"/>
          </a:p>
        </p:txBody>
      </p:sp>
      <p:sp>
        <p:nvSpPr>
          <p:cNvPr id="3" name="Freeform 3"/>
          <p:cNvSpPr/>
          <p:nvPr/>
        </p:nvSpPr>
        <p:spPr>
          <a:xfrm>
            <a:off x="9333906" y="5250270"/>
            <a:ext cx="8147941" cy="4580980"/>
          </a:xfrm>
          <a:custGeom>
            <a:avLst/>
            <a:gdLst/>
            <a:ahLst/>
            <a:cxnLst/>
            <a:rect l="l" t="t" r="r" b="b"/>
            <a:pathLst>
              <a:path w="8147941" h="4580980">
                <a:moveTo>
                  <a:pt x="0" y="0"/>
                </a:moveTo>
                <a:lnTo>
                  <a:pt x="8147941" y="0"/>
                </a:lnTo>
                <a:lnTo>
                  <a:pt x="8147941" y="4580980"/>
                </a:lnTo>
                <a:lnTo>
                  <a:pt x="0" y="4580980"/>
                </a:lnTo>
                <a:lnTo>
                  <a:pt x="0" y="0"/>
                </a:lnTo>
                <a:close/>
              </a:path>
            </a:pathLst>
          </a:custGeom>
          <a:blipFill>
            <a:blip r:embed="rId3"/>
            <a:stretch>
              <a:fillRect/>
            </a:stretch>
          </a:blipFill>
        </p:spPr>
        <p:txBody>
          <a:bodyPr/>
          <a:lstStyle/>
          <a:p>
            <a:endParaRPr lang="en-IN"/>
          </a:p>
        </p:txBody>
      </p:sp>
      <p:sp>
        <p:nvSpPr>
          <p:cNvPr id="4" name="Freeform 4"/>
          <p:cNvSpPr/>
          <p:nvPr/>
        </p:nvSpPr>
        <p:spPr>
          <a:xfrm>
            <a:off x="1028700" y="5564622"/>
            <a:ext cx="7588821" cy="4266628"/>
          </a:xfrm>
          <a:custGeom>
            <a:avLst/>
            <a:gdLst/>
            <a:ahLst/>
            <a:cxnLst/>
            <a:rect l="l" t="t" r="r" b="b"/>
            <a:pathLst>
              <a:path w="7588821" h="4266628">
                <a:moveTo>
                  <a:pt x="0" y="0"/>
                </a:moveTo>
                <a:lnTo>
                  <a:pt x="7588821" y="0"/>
                </a:lnTo>
                <a:lnTo>
                  <a:pt x="7588821" y="4266628"/>
                </a:lnTo>
                <a:lnTo>
                  <a:pt x="0" y="4266628"/>
                </a:lnTo>
                <a:lnTo>
                  <a:pt x="0" y="0"/>
                </a:lnTo>
                <a:close/>
              </a:path>
            </a:pathLst>
          </a:custGeom>
          <a:blipFill>
            <a:blip r:embed="rId4"/>
            <a:stretch>
              <a:fillRect/>
            </a:stretch>
          </a:blipFill>
        </p:spPr>
        <p:txBody>
          <a:bodyPr/>
          <a:lstStyle/>
          <a:p>
            <a:endParaRPr lang="en-IN"/>
          </a:p>
        </p:txBody>
      </p:sp>
      <p:sp>
        <p:nvSpPr>
          <p:cNvPr id="5" name="Freeform 5"/>
          <p:cNvSpPr/>
          <p:nvPr/>
        </p:nvSpPr>
        <p:spPr>
          <a:xfrm>
            <a:off x="1028700" y="272435"/>
            <a:ext cx="7588821" cy="4871065"/>
          </a:xfrm>
          <a:custGeom>
            <a:avLst/>
            <a:gdLst/>
            <a:ahLst/>
            <a:cxnLst/>
            <a:rect l="l" t="t" r="r" b="b"/>
            <a:pathLst>
              <a:path w="7588821" h="4871065">
                <a:moveTo>
                  <a:pt x="0" y="0"/>
                </a:moveTo>
                <a:lnTo>
                  <a:pt x="7588821" y="0"/>
                </a:lnTo>
                <a:lnTo>
                  <a:pt x="7588821" y="4871065"/>
                </a:lnTo>
                <a:lnTo>
                  <a:pt x="0" y="4871065"/>
                </a:lnTo>
                <a:lnTo>
                  <a:pt x="0" y="0"/>
                </a:lnTo>
                <a:close/>
              </a:path>
            </a:pathLst>
          </a:custGeom>
          <a:blipFill>
            <a:blip r:embed="rId5"/>
            <a:stretch>
              <a:fillRect l="-3975" t="-1692" b="-2608"/>
            </a:stretch>
          </a:blipFill>
        </p:spPr>
        <p:txBody>
          <a:bodyPr/>
          <a:lstStyle/>
          <a:p>
            <a:endParaRPr lang="en-IN"/>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E0C3"/>
        </a:solidFill>
        <a:effectLst/>
      </p:bgPr>
    </p:bg>
    <p:spTree>
      <p:nvGrpSpPr>
        <p:cNvPr id="1" name=""/>
        <p:cNvGrpSpPr/>
        <p:nvPr/>
      </p:nvGrpSpPr>
      <p:grpSpPr>
        <a:xfrm>
          <a:off x="0" y="0"/>
          <a:ext cx="0" cy="0"/>
          <a:chOff x="0" y="0"/>
          <a:chExt cx="0" cy="0"/>
        </a:xfrm>
      </p:grpSpPr>
      <p:sp>
        <p:nvSpPr>
          <p:cNvPr id="2" name="Freeform 2"/>
          <p:cNvSpPr/>
          <p:nvPr/>
        </p:nvSpPr>
        <p:spPr>
          <a:xfrm>
            <a:off x="348803" y="4352587"/>
            <a:ext cx="8423623" cy="5671676"/>
          </a:xfrm>
          <a:custGeom>
            <a:avLst/>
            <a:gdLst/>
            <a:ahLst/>
            <a:cxnLst/>
            <a:rect l="l" t="t" r="r" b="b"/>
            <a:pathLst>
              <a:path w="8423623" h="5671676">
                <a:moveTo>
                  <a:pt x="0" y="0"/>
                </a:moveTo>
                <a:lnTo>
                  <a:pt x="8423622" y="0"/>
                </a:lnTo>
                <a:lnTo>
                  <a:pt x="8423622" y="5671677"/>
                </a:lnTo>
                <a:lnTo>
                  <a:pt x="0" y="5671677"/>
                </a:lnTo>
                <a:lnTo>
                  <a:pt x="0" y="0"/>
                </a:lnTo>
                <a:close/>
              </a:path>
            </a:pathLst>
          </a:custGeom>
          <a:blipFill>
            <a:blip r:embed="rId2"/>
            <a:stretch>
              <a:fillRect b="-6224"/>
            </a:stretch>
          </a:blipFill>
        </p:spPr>
        <p:txBody>
          <a:bodyPr/>
          <a:lstStyle/>
          <a:p>
            <a:endParaRPr lang="en-IN"/>
          </a:p>
        </p:txBody>
      </p:sp>
      <p:sp>
        <p:nvSpPr>
          <p:cNvPr id="3" name="TextBox 3"/>
          <p:cNvSpPr txBox="1"/>
          <p:nvPr/>
        </p:nvSpPr>
        <p:spPr>
          <a:xfrm>
            <a:off x="686600" y="1516870"/>
            <a:ext cx="8085825" cy="703212"/>
          </a:xfrm>
          <a:prstGeom prst="rect">
            <a:avLst/>
          </a:prstGeom>
        </p:spPr>
        <p:txBody>
          <a:bodyPr lIns="0" tIns="0" rIns="0" bIns="0" rtlCol="0" anchor="t">
            <a:spAutoFit/>
          </a:bodyPr>
          <a:lstStyle/>
          <a:p>
            <a:pPr>
              <a:lnSpc>
                <a:spcPts val="4700"/>
              </a:lnSpc>
            </a:pPr>
            <a:r>
              <a:rPr lang="en-US" sz="5280">
                <a:solidFill>
                  <a:srgbClr val="59450E"/>
                </a:solidFill>
                <a:latin typeface="Alta"/>
              </a:rPr>
              <a:t>RESULTS AND DISCUSSION</a:t>
            </a:r>
          </a:p>
        </p:txBody>
      </p:sp>
      <p:sp>
        <p:nvSpPr>
          <p:cNvPr id="4" name="AutoShape 4"/>
          <p:cNvSpPr/>
          <p:nvPr/>
        </p:nvSpPr>
        <p:spPr>
          <a:xfrm flipV="1">
            <a:off x="348803" y="2239132"/>
            <a:ext cx="7729120" cy="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5" name="Freeform 5"/>
          <p:cNvSpPr/>
          <p:nvPr/>
        </p:nvSpPr>
        <p:spPr>
          <a:xfrm>
            <a:off x="9144000" y="1028700"/>
            <a:ext cx="8878280" cy="5197601"/>
          </a:xfrm>
          <a:custGeom>
            <a:avLst/>
            <a:gdLst/>
            <a:ahLst/>
            <a:cxnLst/>
            <a:rect l="l" t="t" r="r" b="b"/>
            <a:pathLst>
              <a:path w="8878280" h="5197601">
                <a:moveTo>
                  <a:pt x="0" y="0"/>
                </a:moveTo>
                <a:lnTo>
                  <a:pt x="8878280" y="0"/>
                </a:lnTo>
                <a:lnTo>
                  <a:pt x="8878280" y="5197601"/>
                </a:lnTo>
                <a:lnTo>
                  <a:pt x="0" y="5197601"/>
                </a:lnTo>
                <a:lnTo>
                  <a:pt x="0" y="0"/>
                </a:lnTo>
                <a:close/>
              </a:path>
            </a:pathLst>
          </a:custGeom>
          <a:blipFill>
            <a:blip r:embed="rId3"/>
            <a:stretch>
              <a:fillRect l="-2063" r="-2063"/>
            </a:stretch>
          </a:blipFill>
        </p:spPr>
        <p:txBody>
          <a:bodyPr/>
          <a:lstStyle/>
          <a:p>
            <a:endParaRPr lang="en-IN"/>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E0C3"/>
        </a:solidFill>
        <a:effectLst/>
      </p:bgPr>
    </p:bg>
    <p:spTree>
      <p:nvGrpSpPr>
        <p:cNvPr id="1" name=""/>
        <p:cNvGrpSpPr/>
        <p:nvPr/>
      </p:nvGrpSpPr>
      <p:grpSpPr>
        <a:xfrm>
          <a:off x="0" y="0"/>
          <a:ext cx="0" cy="0"/>
          <a:chOff x="0" y="0"/>
          <a:chExt cx="0" cy="0"/>
        </a:xfrm>
      </p:grpSpPr>
      <p:sp>
        <p:nvSpPr>
          <p:cNvPr id="2" name="Freeform 2"/>
          <p:cNvSpPr/>
          <p:nvPr/>
        </p:nvSpPr>
        <p:spPr>
          <a:xfrm>
            <a:off x="504313" y="221190"/>
            <a:ext cx="8361182" cy="4700870"/>
          </a:xfrm>
          <a:custGeom>
            <a:avLst/>
            <a:gdLst/>
            <a:ahLst/>
            <a:cxnLst/>
            <a:rect l="l" t="t" r="r" b="b"/>
            <a:pathLst>
              <a:path w="8361182" h="4700870">
                <a:moveTo>
                  <a:pt x="0" y="0"/>
                </a:moveTo>
                <a:lnTo>
                  <a:pt x="8361182" y="0"/>
                </a:lnTo>
                <a:lnTo>
                  <a:pt x="8361182" y="4700870"/>
                </a:lnTo>
                <a:lnTo>
                  <a:pt x="0" y="4700870"/>
                </a:lnTo>
                <a:lnTo>
                  <a:pt x="0" y="0"/>
                </a:lnTo>
                <a:close/>
              </a:path>
            </a:pathLst>
          </a:custGeom>
          <a:blipFill>
            <a:blip r:embed="rId2"/>
            <a:stretch>
              <a:fillRect/>
            </a:stretch>
          </a:blipFill>
        </p:spPr>
        <p:txBody>
          <a:bodyPr/>
          <a:lstStyle/>
          <a:p>
            <a:endParaRPr lang="en-IN"/>
          </a:p>
        </p:txBody>
      </p:sp>
      <p:sp>
        <p:nvSpPr>
          <p:cNvPr id="3" name="Freeform 3"/>
          <p:cNvSpPr/>
          <p:nvPr/>
        </p:nvSpPr>
        <p:spPr>
          <a:xfrm>
            <a:off x="9422833" y="221190"/>
            <a:ext cx="8420474" cy="4700870"/>
          </a:xfrm>
          <a:custGeom>
            <a:avLst/>
            <a:gdLst/>
            <a:ahLst/>
            <a:cxnLst/>
            <a:rect l="l" t="t" r="r" b="b"/>
            <a:pathLst>
              <a:path w="8420474" h="4700870">
                <a:moveTo>
                  <a:pt x="0" y="0"/>
                </a:moveTo>
                <a:lnTo>
                  <a:pt x="8420474" y="0"/>
                </a:lnTo>
                <a:lnTo>
                  <a:pt x="8420474" y="4700870"/>
                </a:lnTo>
                <a:lnTo>
                  <a:pt x="0" y="4700870"/>
                </a:lnTo>
                <a:lnTo>
                  <a:pt x="0" y="0"/>
                </a:lnTo>
                <a:close/>
              </a:path>
            </a:pathLst>
          </a:custGeom>
          <a:blipFill>
            <a:blip r:embed="rId3"/>
            <a:stretch>
              <a:fillRect t="-354" b="-354"/>
            </a:stretch>
          </a:blipFill>
        </p:spPr>
        <p:txBody>
          <a:bodyPr/>
          <a:lstStyle/>
          <a:p>
            <a:endParaRPr lang="en-IN"/>
          </a:p>
        </p:txBody>
      </p:sp>
      <p:sp>
        <p:nvSpPr>
          <p:cNvPr id="4" name="Freeform 4"/>
          <p:cNvSpPr/>
          <p:nvPr/>
        </p:nvSpPr>
        <p:spPr>
          <a:xfrm>
            <a:off x="365061" y="5143500"/>
            <a:ext cx="8639687" cy="4857452"/>
          </a:xfrm>
          <a:custGeom>
            <a:avLst/>
            <a:gdLst/>
            <a:ahLst/>
            <a:cxnLst/>
            <a:rect l="l" t="t" r="r" b="b"/>
            <a:pathLst>
              <a:path w="8639687" h="4857452">
                <a:moveTo>
                  <a:pt x="0" y="0"/>
                </a:moveTo>
                <a:lnTo>
                  <a:pt x="8639687" y="0"/>
                </a:lnTo>
                <a:lnTo>
                  <a:pt x="8639687" y="4857452"/>
                </a:lnTo>
                <a:lnTo>
                  <a:pt x="0" y="4857452"/>
                </a:lnTo>
                <a:lnTo>
                  <a:pt x="0" y="0"/>
                </a:lnTo>
                <a:close/>
              </a:path>
            </a:pathLst>
          </a:custGeom>
          <a:blipFill>
            <a:blip r:embed="rId4"/>
            <a:stretch>
              <a:fillRect/>
            </a:stretch>
          </a:blipFill>
        </p:spPr>
        <p:txBody>
          <a:bodyPr/>
          <a:lstStyle/>
          <a:p>
            <a:endParaRPr lang="en-IN"/>
          </a:p>
        </p:txBody>
      </p:sp>
      <p:sp>
        <p:nvSpPr>
          <p:cNvPr id="5" name="Freeform 5"/>
          <p:cNvSpPr/>
          <p:nvPr/>
        </p:nvSpPr>
        <p:spPr>
          <a:xfrm>
            <a:off x="9422833" y="5259818"/>
            <a:ext cx="8420474" cy="4590005"/>
          </a:xfrm>
          <a:custGeom>
            <a:avLst/>
            <a:gdLst/>
            <a:ahLst/>
            <a:cxnLst/>
            <a:rect l="l" t="t" r="r" b="b"/>
            <a:pathLst>
              <a:path w="8420474" h="4590005">
                <a:moveTo>
                  <a:pt x="0" y="0"/>
                </a:moveTo>
                <a:lnTo>
                  <a:pt x="8420474" y="0"/>
                </a:lnTo>
                <a:lnTo>
                  <a:pt x="8420474" y="4590005"/>
                </a:lnTo>
                <a:lnTo>
                  <a:pt x="0" y="4590005"/>
                </a:lnTo>
                <a:lnTo>
                  <a:pt x="0" y="0"/>
                </a:lnTo>
                <a:close/>
              </a:path>
            </a:pathLst>
          </a:custGeom>
          <a:blipFill>
            <a:blip r:embed="rId5"/>
            <a:stretch>
              <a:fillRect t="-1570" b="-1570"/>
            </a:stretch>
          </a:blipFill>
        </p:spPr>
        <p:txBody>
          <a:bodyPr/>
          <a:lstStyle/>
          <a:p>
            <a:endParaRPr lang="en-IN"/>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BE0C3"/>
        </a:solidFill>
        <a:effectLst/>
      </p:bgPr>
    </p:bg>
    <p:spTree>
      <p:nvGrpSpPr>
        <p:cNvPr id="1" name=""/>
        <p:cNvGrpSpPr/>
        <p:nvPr/>
      </p:nvGrpSpPr>
      <p:grpSpPr>
        <a:xfrm>
          <a:off x="0" y="0"/>
          <a:ext cx="0" cy="0"/>
          <a:chOff x="0" y="0"/>
          <a:chExt cx="0" cy="0"/>
        </a:xfrm>
      </p:grpSpPr>
      <p:sp>
        <p:nvSpPr>
          <p:cNvPr id="2" name="Freeform 2"/>
          <p:cNvSpPr/>
          <p:nvPr/>
        </p:nvSpPr>
        <p:spPr>
          <a:xfrm>
            <a:off x="404003" y="603906"/>
            <a:ext cx="8247116" cy="4765649"/>
          </a:xfrm>
          <a:custGeom>
            <a:avLst/>
            <a:gdLst/>
            <a:ahLst/>
            <a:cxnLst/>
            <a:rect l="l" t="t" r="r" b="b"/>
            <a:pathLst>
              <a:path w="8247116" h="4765649">
                <a:moveTo>
                  <a:pt x="0" y="0"/>
                </a:moveTo>
                <a:lnTo>
                  <a:pt x="8247116" y="0"/>
                </a:lnTo>
                <a:lnTo>
                  <a:pt x="8247116" y="4765650"/>
                </a:lnTo>
                <a:lnTo>
                  <a:pt x="0" y="4765650"/>
                </a:lnTo>
                <a:lnTo>
                  <a:pt x="0" y="0"/>
                </a:lnTo>
                <a:close/>
              </a:path>
            </a:pathLst>
          </a:custGeom>
          <a:blipFill>
            <a:blip r:embed="rId2"/>
            <a:stretch>
              <a:fillRect r="-8184" b="-1572"/>
            </a:stretch>
          </a:blipFill>
        </p:spPr>
        <p:txBody>
          <a:bodyPr/>
          <a:lstStyle/>
          <a:p>
            <a:endParaRPr lang="en-IN"/>
          </a:p>
        </p:txBody>
      </p:sp>
      <p:sp>
        <p:nvSpPr>
          <p:cNvPr id="3" name="Freeform 3"/>
          <p:cNvSpPr/>
          <p:nvPr/>
        </p:nvSpPr>
        <p:spPr>
          <a:xfrm>
            <a:off x="8989621" y="4793670"/>
            <a:ext cx="8810227" cy="4956216"/>
          </a:xfrm>
          <a:custGeom>
            <a:avLst/>
            <a:gdLst/>
            <a:ahLst/>
            <a:cxnLst/>
            <a:rect l="l" t="t" r="r" b="b"/>
            <a:pathLst>
              <a:path w="8810227" h="4956216">
                <a:moveTo>
                  <a:pt x="0" y="0"/>
                </a:moveTo>
                <a:lnTo>
                  <a:pt x="8810227" y="0"/>
                </a:lnTo>
                <a:lnTo>
                  <a:pt x="8810227" y="4956215"/>
                </a:lnTo>
                <a:lnTo>
                  <a:pt x="0" y="4956215"/>
                </a:lnTo>
                <a:lnTo>
                  <a:pt x="0" y="0"/>
                </a:lnTo>
                <a:close/>
              </a:path>
            </a:pathLst>
          </a:custGeom>
          <a:blipFill>
            <a:blip r:embed="rId3"/>
            <a:stretch>
              <a:fillRect l="-3883" t="-4490" r="-2981" b="-2473"/>
            </a:stretch>
          </a:blipFill>
        </p:spPr>
        <p:txBody>
          <a:bodyPr/>
          <a:lstStyle/>
          <a:p>
            <a:endParaRPr lang="en-IN"/>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DB97"/>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358405" y="-3642595"/>
            <a:ext cx="10287000" cy="17572190"/>
            <a:chOff x="0" y="0"/>
            <a:chExt cx="2354580" cy="4022079"/>
          </a:xfrm>
        </p:grpSpPr>
        <p:sp>
          <p:nvSpPr>
            <p:cNvPr id="3" name="Freeform 3"/>
            <p:cNvSpPr/>
            <p:nvPr/>
          </p:nvSpPr>
          <p:spPr>
            <a:xfrm>
              <a:off x="0" y="0"/>
              <a:ext cx="2353310" cy="4022079"/>
            </a:xfrm>
            <a:custGeom>
              <a:avLst/>
              <a:gdLst/>
              <a:ahLst/>
              <a:cxnLst/>
              <a:rect l="l" t="t" r="r" b="b"/>
              <a:pathLst>
                <a:path w="2353310" h="4022079">
                  <a:moveTo>
                    <a:pt x="784860" y="3954769"/>
                  </a:moveTo>
                  <a:cubicBezTo>
                    <a:pt x="905510" y="3995409"/>
                    <a:pt x="1042670" y="4022079"/>
                    <a:pt x="1177290" y="4022079"/>
                  </a:cubicBezTo>
                  <a:cubicBezTo>
                    <a:pt x="1311910" y="4022079"/>
                    <a:pt x="1441450" y="3999219"/>
                    <a:pt x="1560830" y="3958579"/>
                  </a:cubicBezTo>
                  <a:cubicBezTo>
                    <a:pt x="1563370" y="3957309"/>
                    <a:pt x="1565910" y="3957309"/>
                    <a:pt x="1568450" y="3956039"/>
                  </a:cubicBezTo>
                  <a:cubicBezTo>
                    <a:pt x="2016760" y="3793479"/>
                    <a:pt x="2346960" y="3364219"/>
                    <a:pt x="2353310" y="2859021"/>
                  </a:cubicBezTo>
                  <a:lnTo>
                    <a:pt x="2353310" y="0"/>
                  </a:lnTo>
                  <a:lnTo>
                    <a:pt x="0" y="0"/>
                  </a:lnTo>
                  <a:lnTo>
                    <a:pt x="0" y="2856864"/>
                  </a:lnTo>
                  <a:cubicBezTo>
                    <a:pt x="6350" y="3366759"/>
                    <a:pt x="331470" y="3796019"/>
                    <a:pt x="784860" y="3954769"/>
                  </a:cubicBezTo>
                  <a:close/>
                </a:path>
              </a:pathLst>
            </a:custGeom>
            <a:solidFill>
              <a:srgbClr val="C9A949"/>
            </a:solidFill>
          </p:spPr>
          <p:txBody>
            <a:bodyPr/>
            <a:lstStyle/>
            <a:p>
              <a:endParaRPr lang="en-IN"/>
            </a:p>
          </p:txBody>
        </p:sp>
      </p:grpSp>
      <p:sp>
        <p:nvSpPr>
          <p:cNvPr id="4" name="TextBox 4"/>
          <p:cNvSpPr txBox="1"/>
          <p:nvPr/>
        </p:nvSpPr>
        <p:spPr>
          <a:xfrm>
            <a:off x="11245909" y="537566"/>
            <a:ext cx="8208189" cy="1153718"/>
          </a:xfrm>
          <a:prstGeom prst="rect">
            <a:avLst/>
          </a:prstGeom>
        </p:spPr>
        <p:txBody>
          <a:bodyPr lIns="0" tIns="0" rIns="0" bIns="0" rtlCol="0" anchor="t">
            <a:spAutoFit/>
          </a:bodyPr>
          <a:lstStyle/>
          <a:p>
            <a:pPr>
              <a:lnSpc>
                <a:spcPts val="7778"/>
              </a:lnSpc>
            </a:pPr>
            <a:r>
              <a:rPr lang="en-US" sz="8739">
                <a:solidFill>
                  <a:srgbClr val="000000"/>
                </a:solidFill>
                <a:latin typeface="Alta"/>
              </a:rPr>
              <a:t>FUTURE SCOPE</a:t>
            </a:r>
          </a:p>
        </p:txBody>
      </p:sp>
      <p:sp>
        <p:nvSpPr>
          <p:cNvPr id="5" name="Freeform 5"/>
          <p:cNvSpPr/>
          <p:nvPr/>
        </p:nvSpPr>
        <p:spPr>
          <a:xfrm>
            <a:off x="17259300" y="7883739"/>
            <a:ext cx="1777990" cy="1703638"/>
          </a:xfrm>
          <a:custGeom>
            <a:avLst/>
            <a:gdLst/>
            <a:ahLst/>
            <a:cxnLst/>
            <a:rect l="l" t="t" r="r" b="b"/>
            <a:pathLst>
              <a:path w="1777990" h="1703638">
                <a:moveTo>
                  <a:pt x="0" y="0"/>
                </a:moveTo>
                <a:lnTo>
                  <a:pt x="1777990" y="0"/>
                </a:lnTo>
                <a:lnTo>
                  <a:pt x="1777990" y="1703637"/>
                </a:lnTo>
                <a:lnTo>
                  <a:pt x="0" y="1703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flipH="1">
            <a:off x="8516326" y="-263894"/>
            <a:ext cx="2970998" cy="1696170"/>
          </a:xfrm>
          <a:custGeom>
            <a:avLst/>
            <a:gdLst/>
            <a:ahLst/>
            <a:cxnLst/>
            <a:rect l="l" t="t" r="r" b="b"/>
            <a:pathLst>
              <a:path w="2970998" h="1696170">
                <a:moveTo>
                  <a:pt x="2970998" y="0"/>
                </a:moveTo>
                <a:lnTo>
                  <a:pt x="0" y="0"/>
                </a:lnTo>
                <a:lnTo>
                  <a:pt x="0" y="1696169"/>
                </a:lnTo>
                <a:lnTo>
                  <a:pt x="2970998" y="1696169"/>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flipV="1">
            <a:off x="8274910" y="8907355"/>
            <a:ext cx="2970998" cy="1696170"/>
          </a:xfrm>
          <a:custGeom>
            <a:avLst/>
            <a:gdLst/>
            <a:ahLst/>
            <a:cxnLst/>
            <a:rect l="l" t="t" r="r" b="b"/>
            <a:pathLst>
              <a:path w="2970998" h="1696170">
                <a:moveTo>
                  <a:pt x="0" y="1696170"/>
                </a:moveTo>
                <a:lnTo>
                  <a:pt x="2970999" y="1696170"/>
                </a:lnTo>
                <a:lnTo>
                  <a:pt x="2970999" y="0"/>
                </a:lnTo>
                <a:lnTo>
                  <a:pt x="0" y="0"/>
                </a:lnTo>
                <a:lnTo>
                  <a:pt x="0" y="169617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AutoShape 8"/>
          <p:cNvSpPr/>
          <p:nvPr/>
        </p:nvSpPr>
        <p:spPr>
          <a:xfrm flipV="1">
            <a:off x="10896983" y="1672234"/>
            <a:ext cx="6698441" cy="19050"/>
          </a:xfrm>
          <a:prstGeom prst="line">
            <a:avLst/>
          </a:prstGeom>
          <a:ln w="38100" cap="flat">
            <a:solidFill>
              <a:srgbClr val="EBE0C3"/>
            </a:solidFill>
            <a:prstDash val="solid"/>
            <a:headEnd type="diamond" w="lg" len="lg"/>
            <a:tailEnd type="diamond" w="lg" len="lg"/>
          </a:ln>
        </p:spPr>
        <p:txBody>
          <a:bodyPr/>
          <a:lstStyle/>
          <a:p>
            <a:endParaRPr lang="en-IN"/>
          </a:p>
        </p:txBody>
      </p:sp>
      <p:sp>
        <p:nvSpPr>
          <p:cNvPr id="9" name="Freeform 9"/>
          <p:cNvSpPr/>
          <p:nvPr/>
        </p:nvSpPr>
        <p:spPr>
          <a:xfrm>
            <a:off x="2061626" y="1929409"/>
            <a:ext cx="7082374" cy="7082374"/>
          </a:xfrm>
          <a:custGeom>
            <a:avLst/>
            <a:gdLst/>
            <a:ahLst/>
            <a:cxnLst/>
            <a:rect l="l" t="t" r="r" b="b"/>
            <a:pathLst>
              <a:path w="7082374" h="7082374">
                <a:moveTo>
                  <a:pt x="0" y="0"/>
                </a:moveTo>
                <a:lnTo>
                  <a:pt x="7082374" y="0"/>
                </a:lnTo>
                <a:lnTo>
                  <a:pt x="7082374" y="7082374"/>
                </a:lnTo>
                <a:lnTo>
                  <a:pt x="0" y="7082374"/>
                </a:lnTo>
                <a:lnTo>
                  <a:pt x="0" y="0"/>
                </a:lnTo>
                <a:close/>
              </a:path>
            </a:pathLst>
          </a:custGeom>
          <a:blipFill>
            <a:blip r:embed="rId6"/>
            <a:stretch>
              <a:fillRect/>
            </a:stretch>
          </a:blipFill>
        </p:spPr>
        <p:txBody>
          <a:bodyPr/>
          <a:lstStyle/>
          <a:p>
            <a:endParaRPr lang="en-IN"/>
          </a:p>
        </p:txBody>
      </p:sp>
      <p:sp>
        <p:nvSpPr>
          <p:cNvPr id="10" name="TextBox 10"/>
          <p:cNvSpPr txBox="1"/>
          <p:nvPr/>
        </p:nvSpPr>
        <p:spPr>
          <a:xfrm>
            <a:off x="11245909" y="1796059"/>
            <a:ext cx="5503546" cy="7319206"/>
          </a:xfrm>
          <a:prstGeom prst="rect">
            <a:avLst/>
          </a:prstGeom>
        </p:spPr>
        <p:txBody>
          <a:bodyPr lIns="0" tIns="0" rIns="0" bIns="0" rtlCol="0" anchor="t">
            <a:spAutoFit/>
          </a:bodyPr>
          <a:lstStyle/>
          <a:p>
            <a:pPr marL="736445" lvl="1" indent="-368222" algn="just">
              <a:lnSpc>
                <a:spcPts val="4775"/>
              </a:lnSpc>
              <a:buFont typeface="Arial"/>
              <a:buChar char="•"/>
            </a:pPr>
            <a:r>
              <a:rPr lang="en-US" sz="3411">
                <a:solidFill>
                  <a:srgbClr val="59450E"/>
                </a:solidFill>
                <a:latin typeface="Copperplate Gothic 30 AB"/>
              </a:rPr>
              <a:t>Price according to seats is not done yet</a:t>
            </a:r>
          </a:p>
          <a:p>
            <a:pPr marL="736445" lvl="1" indent="-368222" algn="just">
              <a:lnSpc>
                <a:spcPts val="4775"/>
              </a:lnSpc>
              <a:buFont typeface="Arial"/>
              <a:buChar char="•"/>
            </a:pPr>
            <a:r>
              <a:rPr lang="en-US" sz="3411">
                <a:solidFill>
                  <a:srgbClr val="59450E"/>
                </a:solidFill>
                <a:latin typeface="Copperplate Gothic 30 AB"/>
              </a:rPr>
              <a:t>Extra facilities such as providing food is not present in this project.</a:t>
            </a:r>
          </a:p>
          <a:p>
            <a:pPr marL="736445" lvl="1" indent="-368222" algn="just">
              <a:lnSpc>
                <a:spcPts val="4775"/>
              </a:lnSpc>
              <a:buFont typeface="Arial"/>
              <a:buChar char="•"/>
            </a:pPr>
            <a:r>
              <a:rPr lang="en-US" sz="3411">
                <a:solidFill>
                  <a:srgbClr val="59450E"/>
                </a:solidFill>
                <a:latin typeface="Copperplate Gothic 30 AB"/>
              </a:rPr>
              <a:t>Boarding pass is also not present</a:t>
            </a:r>
          </a:p>
          <a:p>
            <a:pPr marL="736445" lvl="1" indent="-368222" algn="just">
              <a:lnSpc>
                <a:spcPts val="4775"/>
              </a:lnSpc>
              <a:buFont typeface="Arial"/>
              <a:buChar char="•"/>
            </a:pPr>
            <a:r>
              <a:rPr lang="en-US" sz="3411">
                <a:solidFill>
                  <a:srgbClr val="59450E"/>
                </a:solidFill>
                <a:latin typeface="Copperplate Gothic 30 AB"/>
              </a:rPr>
              <a:t>We have not use payment gateway for money transaction.</a:t>
            </a:r>
          </a:p>
          <a:p>
            <a:pPr algn="just">
              <a:lnSpc>
                <a:spcPts val="4775"/>
              </a:lnSpc>
            </a:pPr>
            <a:endParaRPr lang="en-US" sz="3411">
              <a:solidFill>
                <a:srgbClr val="59450E"/>
              </a:solidFill>
              <a:latin typeface="Copperplate Gothic 30 AB"/>
            </a:endParaRPr>
          </a:p>
        </p:txBody>
      </p:sp>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18D6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180996" y="-3180996"/>
            <a:ext cx="10287000" cy="16648991"/>
            <a:chOff x="0" y="0"/>
            <a:chExt cx="2354580" cy="3810769"/>
          </a:xfrm>
        </p:grpSpPr>
        <p:sp>
          <p:nvSpPr>
            <p:cNvPr id="3" name="Freeform 3"/>
            <p:cNvSpPr/>
            <p:nvPr/>
          </p:nvSpPr>
          <p:spPr>
            <a:xfrm>
              <a:off x="0" y="0"/>
              <a:ext cx="2353310" cy="3810769"/>
            </a:xfrm>
            <a:custGeom>
              <a:avLst/>
              <a:gdLst/>
              <a:ahLst/>
              <a:cxnLst/>
              <a:rect l="l" t="t" r="r" b="b"/>
              <a:pathLst>
                <a:path w="2353310" h="3810769">
                  <a:moveTo>
                    <a:pt x="784860" y="3743459"/>
                  </a:moveTo>
                  <a:cubicBezTo>
                    <a:pt x="905510" y="3784099"/>
                    <a:pt x="1042670" y="3810769"/>
                    <a:pt x="1177290" y="3810769"/>
                  </a:cubicBezTo>
                  <a:cubicBezTo>
                    <a:pt x="1311910" y="3810769"/>
                    <a:pt x="1441450" y="3787909"/>
                    <a:pt x="1560830" y="3747269"/>
                  </a:cubicBezTo>
                  <a:cubicBezTo>
                    <a:pt x="1563370" y="3745999"/>
                    <a:pt x="1565910" y="3745999"/>
                    <a:pt x="1568450" y="3744729"/>
                  </a:cubicBezTo>
                  <a:cubicBezTo>
                    <a:pt x="2016760" y="3582169"/>
                    <a:pt x="2346960" y="3152909"/>
                    <a:pt x="2353310" y="2648361"/>
                  </a:cubicBezTo>
                  <a:lnTo>
                    <a:pt x="2353310" y="0"/>
                  </a:lnTo>
                  <a:lnTo>
                    <a:pt x="0" y="0"/>
                  </a:lnTo>
                  <a:lnTo>
                    <a:pt x="0" y="2646367"/>
                  </a:lnTo>
                  <a:cubicBezTo>
                    <a:pt x="6350" y="3155449"/>
                    <a:pt x="331470" y="3584709"/>
                    <a:pt x="784860" y="3743459"/>
                  </a:cubicBezTo>
                  <a:close/>
                </a:path>
              </a:pathLst>
            </a:custGeom>
            <a:solidFill>
              <a:srgbClr val="F2DB97"/>
            </a:solidFill>
          </p:spPr>
          <p:txBody>
            <a:bodyPr/>
            <a:lstStyle/>
            <a:p>
              <a:endParaRPr lang="en-IN"/>
            </a:p>
          </p:txBody>
        </p:sp>
      </p:grpSp>
      <p:sp>
        <p:nvSpPr>
          <p:cNvPr id="4" name="Freeform 4"/>
          <p:cNvSpPr/>
          <p:nvPr/>
        </p:nvSpPr>
        <p:spPr>
          <a:xfrm>
            <a:off x="-706204" y="8136322"/>
            <a:ext cx="1777990" cy="1703638"/>
          </a:xfrm>
          <a:custGeom>
            <a:avLst/>
            <a:gdLst/>
            <a:ahLst/>
            <a:cxnLst/>
            <a:rect l="l" t="t" r="r" b="b"/>
            <a:pathLst>
              <a:path w="1777990" h="1703638">
                <a:moveTo>
                  <a:pt x="0" y="0"/>
                </a:moveTo>
                <a:lnTo>
                  <a:pt x="1777989" y="0"/>
                </a:lnTo>
                <a:lnTo>
                  <a:pt x="1777989"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flipV="1">
            <a:off x="10695207" y="8143790"/>
            <a:ext cx="2970998" cy="1696170"/>
          </a:xfrm>
          <a:custGeom>
            <a:avLst/>
            <a:gdLst/>
            <a:ahLst/>
            <a:cxnLst/>
            <a:rect l="l" t="t" r="r" b="b"/>
            <a:pathLst>
              <a:path w="2970998" h="1696170">
                <a:moveTo>
                  <a:pt x="2970998" y="1696170"/>
                </a:moveTo>
                <a:lnTo>
                  <a:pt x="0" y="1696170"/>
                </a:lnTo>
                <a:lnTo>
                  <a:pt x="0" y="0"/>
                </a:lnTo>
                <a:lnTo>
                  <a:pt x="2970998" y="0"/>
                </a:lnTo>
                <a:lnTo>
                  <a:pt x="2970998" y="169617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7259300" y="434190"/>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flipH="1">
            <a:off x="6511665" y="-230605"/>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182790" y="1760855"/>
            <a:ext cx="14320216" cy="6951852"/>
          </a:xfrm>
          <a:prstGeom prst="rect">
            <a:avLst/>
          </a:prstGeom>
        </p:spPr>
        <p:txBody>
          <a:bodyPr lIns="0" tIns="0" rIns="0" bIns="0" rtlCol="0" anchor="t">
            <a:spAutoFit/>
          </a:bodyPr>
          <a:lstStyle/>
          <a:p>
            <a:pPr algn="just">
              <a:lnSpc>
                <a:spcPts val="5096"/>
              </a:lnSpc>
            </a:pPr>
            <a:endParaRPr/>
          </a:p>
          <a:p>
            <a:pPr marL="604523" lvl="1" indent="-302261" algn="just">
              <a:lnSpc>
                <a:spcPts val="5096"/>
              </a:lnSpc>
              <a:buFont typeface="Arial"/>
              <a:buChar char="•"/>
            </a:pPr>
            <a:r>
              <a:rPr lang="en-US" sz="2800">
                <a:solidFill>
                  <a:srgbClr val="000000"/>
                </a:solidFill>
                <a:latin typeface="Montserrat Semi-Bold"/>
              </a:rPr>
              <a:t>An Integrated Approach to Software Engineering – Pankaj Jalote</a:t>
            </a:r>
          </a:p>
          <a:p>
            <a:pPr marL="604523" lvl="1" indent="-302261" algn="just">
              <a:lnSpc>
                <a:spcPts val="5096"/>
              </a:lnSpc>
              <a:buFont typeface="Arial"/>
              <a:buChar char="•"/>
            </a:pPr>
            <a:r>
              <a:rPr lang="en-US" sz="2800">
                <a:solidFill>
                  <a:srgbClr val="000000"/>
                </a:solidFill>
                <a:latin typeface="Montserrat Semi-Bold"/>
              </a:rPr>
              <a:t>Fundamentals of Software Engineering – Rajib Mall </a:t>
            </a:r>
          </a:p>
          <a:p>
            <a:pPr marL="604523" lvl="1" indent="-302261" algn="just">
              <a:lnSpc>
                <a:spcPts val="5096"/>
              </a:lnSpc>
              <a:buFont typeface="Arial"/>
              <a:buChar char="•"/>
            </a:pPr>
            <a:r>
              <a:rPr lang="en-US" sz="2800">
                <a:solidFill>
                  <a:srgbClr val="004AAD"/>
                </a:solidFill>
                <a:latin typeface="Montserrat Semi-Bold"/>
              </a:rPr>
              <a:t>https://www.tutorialspoint.com/php/index.htm </a:t>
            </a:r>
          </a:p>
          <a:p>
            <a:pPr marL="604523" lvl="1" indent="-302261" algn="just">
              <a:lnSpc>
                <a:spcPts val="5096"/>
              </a:lnSpc>
              <a:buFont typeface="Arial"/>
              <a:buChar char="•"/>
            </a:pPr>
            <a:r>
              <a:rPr lang="en-US" sz="2800">
                <a:solidFill>
                  <a:srgbClr val="004AAD"/>
                </a:solidFill>
                <a:latin typeface="Montserrat Semi-Bold"/>
              </a:rPr>
              <a:t>https://www.w3schools.com/php/ </a:t>
            </a:r>
          </a:p>
          <a:p>
            <a:pPr marL="604523" lvl="1" indent="-302261" algn="just">
              <a:lnSpc>
                <a:spcPts val="5096"/>
              </a:lnSpc>
              <a:buFont typeface="Arial"/>
              <a:buChar char="•"/>
            </a:pPr>
            <a:r>
              <a:rPr lang="en-US" sz="2800">
                <a:solidFill>
                  <a:srgbClr val="004AAD"/>
                </a:solidFill>
                <a:latin typeface="Montserrat Semi-Bold"/>
              </a:rPr>
              <a:t>https://www.w3schools.com/howto/howto_js_password_validation.asp </a:t>
            </a:r>
          </a:p>
          <a:p>
            <a:pPr marL="604523" lvl="1" indent="-302261" algn="just">
              <a:lnSpc>
                <a:spcPts val="5096"/>
              </a:lnSpc>
              <a:buFont typeface="Arial"/>
              <a:buChar char="•"/>
            </a:pPr>
            <a:r>
              <a:rPr lang="en-US" sz="2800">
                <a:solidFill>
                  <a:srgbClr val="004AAD"/>
                </a:solidFill>
                <a:latin typeface="Montserrat Semi-Bold"/>
              </a:rPr>
              <a:t>https://www.plus2net.com/php_tutorial/pdf-cell.php </a:t>
            </a:r>
          </a:p>
          <a:p>
            <a:pPr marL="604523" lvl="1" indent="-302261" algn="just">
              <a:lnSpc>
                <a:spcPts val="5096"/>
              </a:lnSpc>
              <a:buFont typeface="Arial"/>
              <a:buChar char="•"/>
            </a:pPr>
            <a:r>
              <a:rPr lang="en-US" sz="2800">
                <a:solidFill>
                  <a:srgbClr val="004AAD"/>
                </a:solidFill>
                <a:latin typeface="Montserrat Semi-Bold"/>
              </a:rPr>
              <a:t>https://www.codexworld.com/send-email-with-attachment-php/ </a:t>
            </a:r>
          </a:p>
          <a:p>
            <a:pPr marL="604523" lvl="1" indent="-302261" algn="just">
              <a:lnSpc>
                <a:spcPts val="5096"/>
              </a:lnSpc>
              <a:buFont typeface="Arial"/>
              <a:buChar char="•"/>
            </a:pPr>
            <a:r>
              <a:rPr lang="en-US" sz="2800">
                <a:solidFill>
                  <a:srgbClr val="004AAD"/>
                </a:solidFill>
                <a:latin typeface="Montserrat Semi-Bold"/>
              </a:rPr>
              <a:t>https://www.onlyxcodes.com/2021/04/otp-verification-in-php.html</a:t>
            </a:r>
            <a:r>
              <a:rPr lang="en-US" sz="2800">
                <a:solidFill>
                  <a:srgbClr val="59450E"/>
                </a:solidFill>
                <a:latin typeface="Montserrat Semi-Bold"/>
              </a:rPr>
              <a:t> </a:t>
            </a:r>
          </a:p>
          <a:p>
            <a:pPr marL="604523" lvl="1" indent="-302261" algn="just">
              <a:lnSpc>
                <a:spcPts val="5096"/>
              </a:lnSpc>
              <a:buFont typeface="Arial"/>
              <a:buChar char="•"/>
            </a:pPr>
            <a:r>
              <a:rPr lang="en-US" sz="2800">
                <a:solidFill>
                  <a:srgbClr val="004AAD"/>
                </a:solidFill>
                <a:latin typeface="Montserrat Semi-Bold"/>
              </a:rPr>
              <a:t>https://www.w3schools.com/css/css_syntax.ASP</a:t>
            </a:r>
            <a:r>
              <a:rPr lang="en-US" sz="2800">
                <a:solidFill>
                  <a:srgbClr val="000000"/>
                </a:solidFill>
                <a:latin typeface="Montserrat Semi-Bold"/>
              </a:rPr>
              <a:t> </a:t>
            </a:r>
          </a:p>
          <a:p>
            <a:pPr algn="just">
              <a:lnSpc>
                <a:spcPts val="5096"/>
              </a:lnSpc>
            </a:pPr>
            <a:endParaRPr lang="en-US" sz="2800">
              <a:solidFill>
                <a:srgbClr val="000000"/>
              </a:solidFill>
              <a:latin typeface="Montserrat Semi-Bold"/>
            </a:endParaRPr>
          </a:p>
        </p:txBody>
      </p:sp>
      <p:sp>
        <p:nvSpPr>
          <p:cNvPr id="9" name="AutoShape 9"/>
          <p:cNvSpPr/>
          <p:nvPr/>
        </p:nvSpPr>
        <p:spPr>
          <a:xfrm flipV="1">
            <a:off x="182790" y="1085834"/>
            <a:ext cx="5173594" cy="1905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10" name="TextBox 10"/>
          <p:cNvSpPr txBox="1"/>
          <p:nvPr/>
        </p:nvSpPr>
        <p:spPr>
          <a:xfrm>
            <a:off x="-1602422" y="158969"/>
            <a:ext cx="8744019" cy="869731"/>
          </a:xfrm>
          <a:prstGeom prst="rect">
            <a:avLst/>
          </a:prstGeom>
        </p:spPr>
        <p:txBody>
          <a:bodyPr lIns="0" tIns="0" rIns="0" bIns="0" rtlCol="0" anchor="t">
            <a:spAutoFit/>
          </a:bodyPr>
          <a:lstStyle/>
          <a:p>
            <a:pPr algn="ctr">
              <a:lnSpc>
                <a:spcPts val="5880"/>
              </a:lnSpc>
            </a:pPr>
            <a:r>
              <a:rPr lang="en-US" sz="6607" spc="839">
                <a:solidFill>
                  <a:srgbClr val="59450E"/>
                </a:solidFill>
                <a:latin typeface="Alta"/>
              </a:rPr>
              <a:t>REFERENCES</a:t>
            </a: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3993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869593" y="868593"/>
            <a:ext cx="10287000" cy="8549815"/>
            <a:chOff x="0" y="0"/>
            <a:chExt cx="2354580" cy="1956958"/>
          </a:xfrm>
        </p:grpSpPr>
        <p:sp>
          <p:nvSpPr>
            <p:cNvPr id="3" name="Freeform 3"/>
            <p:cNvSpPr/>
            <p:nvPr/>
          </p:nvSpPr>
          <p:spPr>
            <a:xfrm>
              <a:off x="0" y="0"/>
              <a:ext cx="2353310" cy="1956958"/>
            </a:xfrm>
            <a:custGeom>
              <a:avLst/>
              <a:gdLst/>
              <a:ahLst/>
              <a:cxnLst/>
              <a:rect l="l" t="t" r="r" b="b"/>
              <a:pathLst>
                <a:path w="2353310" h="1956958">
                  <a:moveTo>
                    <a:pt x="784860" y="1889648"/>
                  </a:moveTo>
                  <a:cubicBezTo>
                    <a:pt x="905510" y="1930288"/>
                    <a:pt x="1042670" y="1956958"/>
                    <a:pt x="1177290" y="1956958"/>
                  </a:cubicBezTo>
                  <a:cubicBezTo>
                    <a:pt x="1311910" y="1956958"/>
                    <a:pt x="1441450" y="1934098"/>
                    <a:pt x="1560830" y="1893458"/>
                  </a:cubicBezTo>
                  <a:cubicBezTo>
                    <a:pt x="1563370" y="1892188"/>
                    <a:pt x="1565910" y="1892188"/>
                    <a:pt x="1568450" y="1890918"/>
                  </a:cubicBezTo>
                  <a:cubicBezTo>
                    <a:pt x="2016760" y="1728358"/>
                    <a:pt x="2346960" y="1299098"/>
                    <a:pt x="2353310" y="800254"/>
                  </a:cubicBezTo>
                  <a:lnTo>
                    <a:pt x="2353310" y="0"/>
                  </a:lnTo>
                  <a:lnTo>
                    <a:pt x="0" y="0"/>
                  </a:lnTo>
                  <a:lnTo>
                    <a:pt x="0" y="799685"/>
                  </a:lnTo>
                  <a:cubicBezTo>
                    <a:pt x="6350" y="1301638"/>
                    <a:pt x="331470" y="1730898"/>
                    <a:pt x="784860" y="1889648"/>
                  </a:cubicBezTo>
                  <a:close/>
                </a:path>
              </a:pathLst>
            </a:custGeom>
            <a:solidFill>
              <a:srgbClr val="F2DB97"/>
            </a:solidFill>
          </p:spPr>
          <p:txBody>
            <a:bodyPr/>
            <a:lstStyle/>
            <a:p>
              <a:endParaRPr lang="en-IN"/>
            </a:p>
          </p:txBody>
        </p:sp>
      </p:grpSp>
      <p:grpSp>
        <p:nvGrpSpPr>
          <p:cNvPr id="4" name="Group 4"/>
          <p:cNvGrpSpPr/>
          <p:nvPr/>
        </p:nvGrpSpPr>
        <p:grpSpPr>
          <a:xfrm rot="-5400000">
            <a:off x="-1659206" y="1659206"/>
            <a:ext cx="10287000" cy="6968588"/>
            <a:chOff x="0" y="0"/>
            <a:chExt cx="2354580" cy="1595032"/>
          </a:xfrm>
        </p:grpSpPr>
        <p:sp>
          <p:nvSpPr>
            <p:cNvPr id="5" name="Freeform 5"/>
            <p:cNvSpPr/>
            <p:nvPr/>
          </p:nvSpPr>
          <p:spPr>
            <a:xfrm>
              <a:off x="0" y="0"/>
              <a:ext cx="2353310" cy="1595032"/>
            </a:xfrm>
            <a:custGeom>
              <a:avLst/>
              <a:gdLst/>
              <a:ahLst/>
              <a:cxnLst/>
              <a:rect l="l" t="t" r="r" b="b"/>
              <a:pathLst>
                <a:path w="2353310" h="1595032">
                  <a:moveTo>
                    <a:pt x="784860" y="1527722"/>
                  </a:moveTo>
                  <a:cubicBezTo>
                    <a:pt x="905510" y="1568362"/>
                    <a:pt x="1042670" y="1595032"/>
                    <a:pt x="1177290" y="1595032"/>
                  </a:cubicBezTo>
                  <a:cubicBezTo>
                    <a:pt x="1311910" y="1595032"/>
                    <a:pt x="1441450" y="1572172"/>
                    <a:pt x="1560830" y="1531532"/>
                  </a:cubicBezTo>
                  <a:cubicBezTo>
                    <a:pt x="1563370" y="1530262"/>
                    <a:pt x="1565910" y="1530262"/>
                    <a:pt x="1568450" y="1528992"/>
                  </a:cubicBezTo>
                  <a:cubicBezTo>
                    <a:pt x="2016760" y="1366432"/>
                    <a:pt x="2346960" y="937172"/>
                    <a:pt x="2353310" y="439442"/>
                  </a:cubicBezTo>
                  <a:lnTo>
                    <a:pt x="2353310" y="0"/>
                  </a:lnTo>
                  <a:lnTo>
                    <a:pt x="0" y="0"/>
                  </a:lnTo>
                  <a:lnTo>
                    <a:pt x="0" y="439152"/>
                  </a:lnTo>
                  <a:cubicBezTo>
                    <a:pt x="6350" y="939712"/>
                    <a:pt x="331470" y="1368972"/>
                    <a:pt x="784860" y="1527722"/>
                  </a:cubicBezTo>
                  <a:close/>
                </a:path>
              </a:pathLst>
            </a:custGeom>
            <a:solidFill>
              <a:srgbClr val="F2DB97"/>
            </a:solidFill>
          </p:spPr>
          <p:txBody>
            <a:bodyPr/>
            <a:lstStyle/>
            <a:p>
              <a:endParaRPr lang="en-IN"/>
            </a:p>
          </p:txBody>
        </p:sp>
      </p:grpSp>
      <p:sp>
        <p:nvSpPr>
          <p:cNvPr id="6" name="AutoShape 6"/>
          <p:cNvSpPr/>
          <p:nvPr/>
        </p:nvSpPr>
        <p:spPr>
          <a:xfrm>
            <a:off x="1608997" y="1209315"/>
            <a:ext cx="12984393" cy="8412890"/>
          </a:xfrm>
          <a:prstGeom prst="rect">
            <a:avLst/>
          </a:prstGeom>
          <a:solidFill>
            <a:srgbClr val="D39932"/>
          </a:solidFill>
        </p:spPr>
        <p:txBody>
          <a:bodyPr/>
          <a:lstStyle/>
          <a:p>
            <a:endParaRPr lang="en-IN"/>
          </a:p>
        </p:txBody>
      </p:sp>
      <p:sp>
        <p:nvSpPr>
          <p:cNvPr id="7" name="TextBox 7"/>
          <p:cNvSpPr txBox="1"/>
          <p:nvPr/>
        </p:nvSpPr>
        <p:spPr>
          <a:xfrm>
            <a:off x="1868111" y="4881873"/>
            <a:ext cx="6460225" cy="647079"/>
          </a:xfrm>
          <a:prstGeom prst="rect">
            <a:avLst/>
          </a:prstGeom>
        </p:spPr>
        <p:txBody>
          <a:bodyPr lIns="0" tIns="0" rIns="0" bIns="0" rtlCol="0" anchor="t">
            <a:spAutoFit/>
          </a:bodyPr>
          <a:lstStyle/>
          <a:p>
            <a:pPr>
              <a:lnSpc>
                <a:spcPts val="4077"/>
              </a:lnSpc>
            </a:pPr>
            <a:r>
              <a:rPr lang="en-US" sz="4581">
                <a:solidFill>
                  <a:srgbClr val="59450E"/>
                </a:solidFill>
                <a:latin typeface="Copperplate Gothic 30 AB"/>
              </a:rPr>
              <a:t>CONCLUSION</a:t>
            </a:r>
          </a:p>
        </p:txBody>
      </p:sp>
      <p:sp>
        <p:nvSpPr>
          <p:cNvPr id="8" name="TextBox 8"/>
          <p:cNvSpPr txBox="1"/>
          <p:nvPr/>
        </p:nvSpPr>
        <p:spPr>
          <a:xfrm>
            <a:off x="6583723" y="1770633"/>
            <a:ext cx="7671410" cy="7174865"/>
          </a:xfrm>
          <a:prstGeom prst="rect">
            <a:avLst/>
          </a:prstGeom>
        </p:spPr>
        <p:txBody>
          <a:bodyPr lIns="0" tIns="0" rIns="0" bIns="0" rtlCol="0" anchor="t">
            <a:spAutoFit/>
          </a:bodyPr>
          <a:lstStyle/>
          <a:p>
            <a:pPr algn="just">
              <a:lnSpc>
                <a:spcPts val="4060"/>
              </a:lnSpc>
            </a:pPr>
            <a:r>
              <a:rPr lang="en-US" sz="2900">
                <a:solidFill>
                  <a:srgbClr val="59450E"/>
                </a:solidFill>
                <a:latin typeface="Montserrat Bold Italics"/>
              </a:rPr>
              <a:t>We have seen that the current state of airline reservation has limitations and problems that can be addressed by implementing a modern reservation system. Key features such as real-time availability, and personalized options are crucial for customer resonance. The development process may present challenges, but with careful planning and problem-solving, these can be overcome. Finally, we explored future trends and innovations, emphasizing the importance of user experience in driving customer loyalty and revenue.</a:t>
            </a:r>
          </a:p>
        </p:txBody>
      </p:sp>
      <p:sp>
        <p:nvSpPr>
          <p:cNvPr id="9" name="Freeform 9"/>
          <p:cNvSpPr/>
          <p:nvPr/>
        </p:nvSpPr>
        <p:spPr>
          <a:xfrm flipV="1">
            <a:off x="4351691" y="8945498"/>
            <a:ext cx="2970998" cy="1696170"/>
          </a:xfrm>
          <a:custGeom>
            <a:avLst/>
            <a:gdLst/>
            <a:ahLst/>
            <a:cxnLst/>
            <a:rect l="l" t="t" r="r" b="b"/>
            <a:pathLst>
              <a:path w="2970998" h="1696170">
                <a:moveTo>
                  <a:pt x="0" y="1696170"/>
                </a:moveTo>
                <a:lnTo>
                  <a:pt x="2970998" y="1696170"/>
                </a:lnTo>
                <a:lnTo>
                  <a:pt x="2970998" y="0"/>
                </a:lnTo>
                <a:lnTo>
                  <a:pt x="0" y="0"/>
                </a:lnTo>
                <a:lnTo>
                  <a:pt x="0" y="169617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0" name="Freeform 10"/>
          <p:cNvSpPr/>
          <p:nvPr/>
        </p:nvSpPr>
        <p:spPr>
          <a:xfrm flipH="1">
            <a:off x="7658501" y="-208875"/>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AutoShape 11"/>
          <p:cNvSpPr/>
          <p:nvPr/>
        </p:nvSpPr>
        <p:spPr>
          <a:xfrm>
            <a:off x="1609077" y="5519427"/>
            <a:ext cx="4490665" cy="19050"/>
          </a:xfrm>
          <a:prstGeom prst="line">
            <a:avLst/>
          </a:prstGeom>
          <a:ln w="38100" cap="flat">
            <a:solidFill>
              <a:srgbClr val="000000"/>
            </a:solidFill>
            <a:prstDash val="solid"/>
            <a:headEnd type="diamond" w="lg" len="lg"/>
            <a:tailEnd type="diamond" w="lg" len="lg"/>
          </a:ln>
        </p:spPr>
        <p:txBody>
          <a:bodyPr/>
          <a:lstStyle/>
          <a:p>
            <a:endParaRPr lang="en-IN"/>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AA9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162" b="-1911"/>
            </a:stretch>
          </a:blipFill>
        </p:spPr>
        <p:txBody>
          <a:bodyPr/>
          <a:lstStyle/>
          <a:p>
            <a:endParaRPr lang="en-IN"/>
          </a:p>
        </p:txBody>
      </p:sp>
      <p:sp>
        <p:nvSpPr>
          <p:cNvPr id="3" name="Freeform 3"/>
          <p:cNvSpPr/>
          <p:nvPr/>
        </p:nvSpPr>
        <p:spPr>
          <a:xfrm>
            <a:off x="6054018" y="409268"/>
            <a:ext cx="7300173" cy="6031922"/>
          </a:xfrm>
          <a:custGeom>
            <a:avLst/>
            <a:gdLst/>
            <a:ahLst/>
            <a:cxnLst/>
            <a:rect l="l" t="t" r="r" b="b"/>
            <a:pathLst>
              <a:path w="7300173" h="6031922">
                <a:moveTo>
                  <a:pt x="0" y="0"/>
                </a:moveTo>
                <a:lnTo>
                  <a:pt x="7300172" y="0"/>
                </a:lnTo>
                <a:lnTo>
                  <a:pt x="7300172" y="6031922"/>
                </a:lnTo>
                <a:lnTo>
                  <a:pt x="0" y="60319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DB97"/>
        </a:solidFill>
        <a:effectLst/>
      </p:bgPr>
    </p:bg>
    <p:spTree>
      <p:nvGrpSpPr>
        <p:cNvPr id="1" name=""/>
        <p:cNvGrpSpPr/>
        <p:nvPr/>
      </p:nvGrpSpPr>
      <p:grpSpPr>
        <a:xfrm>
          <a:off x="0" y="0"/>
          <a:ext cx="0" cy="0"/>
          <a:chOff x="0" y="0"/>
          <a:chExt cx="0" cy="0"/>
        </a:xfrm>
      </p:grpSpPr>
      <p:grpSp>
        <p:nvGrpSpPr>
          <p:cNvPr id="2" name="Group 2"/>
          <p:cNvGrpSpPr/>
          <p:nvPr/>
        </p:nvGrpSpPr>
        <p:grpSpPr>
          <a:xfrm>
            <a:off x="15465669" y="-3832219"/>
            <a:ext cx="5644661" cy="5644661"/>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39932"/>
            </a:solidFill>
          </p:spPr>
          <p:txBody>
            <a:bodyPr/>
            <a:lstStyle/>
            <a:p>
              <a:endParaRPr lang="en-IN"/>
            </a:p>
          </p:txBody>
        </p:sp>
      </p:grpSp>
      <p:grpSp>
        <p:nvGrpSpPr>
          <p:cNvPr id="4" name="Group 4"/>
          <p:cNvGrpSpPr/>
          <p:nvPr/>
        </p:nvGrpSpPr>
        <p:grpSpPr>
          <a:xfrm>
            <a:off x="-1793631" y="7098090"/>
            <a:ext cx="5644661" cy="564466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39932"/>
            </a:solidFill>
          </p:spPr>
          <p:txBody>
            <a:bodyPr/>
            <a:lstStyle/>
            <a:p>
              <a:endParaRPr lang="en-IN"/>
            </a:p>
          </p:txBody>
        </p:sp>
      </p:grpSp>
      <p:sp>
        <p:nvSpPr>
          <p:cNvPr id="6" name="Freeform 6"/>
          <p:cNvSpPr/>
          <p:nvPr/>
        </p:nvSpPr>
        <p:spPr>
          <a:xfrm>
            <a:off x="17259300" y="75546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749290" y="566580"/>
            <a:ext cx="1777990" cy="1703638"/>
          </a:xfrm>
          <a:custGeom>
            <a:avLst/>
            <a:gdLst/>
            <a:ahLst/>
            <a:cxnLst/>
            <a:rect l="l" t="t" r="r" b="b"/>
            <a:pathLst>
              <a:path w="1777990" h="1703638">
                <a:moveTo>
                  <a:pt x="0" y="0"/>
                </a:moveTo>
                <a:lnTo>
                  <a:pt x="1777990" y="0"/>
                </a:lnTo>
                <a:lnTo>
                  <a:pt x="1777990" y="1703637"/>
                </a:lnTo>
                <a:lnTo>
                  <a:pt x="0" y="1703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Freeform 8"/>
          <p:cNvSpPr/>
          <p:nvPr/>
        </p:nvSpPr>
        <p:spPr>
          <a:xfrm>
            <a:off x="590550" y="2767280"/>
            <a:ext cx="8154033" cy="5200943"/>
          </a:xfrm>
          <a:custGeom>
            <a:avLst/>
            <a:gdLst/>
            <a:ahLst/>
            <a:cxnLst/>
            <a:rect l="l" t="t" r="r" b="b"/>
            <a:pathLst>
              <a:path w="8154033" h="5200943">
                <a:moveTo>
                  <a:pt x="0" y="0"/>
                </a:moveTo>
                <a:lnTo>
                  <a:pt x="8154033" y="0"/>
                </a:lnTo>
                <a:lnTo>
                  <a:pt x="8154033" y="5200943"/>
                </a:lnTo>
                <a:lnTo>
                  <a:pt x="0" y="5200943"/>
                </a:lnTo>
                <a:lnTo>
                  <a:pt x="0" y="0"/>
                </a:lnTo>
                <a:close/>
              </a:path>
            </a:pathLst>
          </a:custGeom>
          <a:blipFill>
            <a:blip r:embed="rId4"/>
            <a:stretch>
              <a:fillRect l="-7147" r="-6583"/>
            </a:stretch>
          </a:blipFill>
        </p:spPr>
        <p:txBody>
          <a:bodyPr/>
          <a:lstStyle/>
          <a:p>
            <a:endParaRPr lang="en-IN"/>
          </a:p>
        </p:txBody>
      </p:sp>
      <p:sp>
        <p:nvSpPr>
          <p:cNvPr id="9" name="Freeform 9"/>
          <p:cNvSpPr/>
          <p:nvPr/>
        </p:nvSpPr>
        <p:spPr>
          <a:xfrm rot="-10696939" flipH="1" flipV="1">
            <a:off x="-252395" y="2307791"/>
            <a:ext cx="2528663" cy="1443637"/>
          </a:xfrm>
          <a:custGeom>
            <a:avLst/>
            <a:gdLst/>
            <a:ahLst/>
            <a:cxnLst/>
            <a:rect l="l" t="t" r="r" b="b"/>
            <a:pathLst>
              <a:path w="2528663" h="1443637">
                <a:moveTo>
                  <a:pt x="2528664" y="1443637"/>
                </a:moveTo>
                <a:lnTo>
                  <a:pt x="0" y="1443637"/>
                </a:lnTo>
                <a:lnTo>
                  <a:pt x="0" y="0"/>
                </a:lnTo>
                <a:lnTo>
                  <a:pt x="2528664" y="0"/>
                </a:lnTo>
                <a:lnTo>
                  <a:pt x="2528664" y="1443637"/>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0" name="Freeform 10"/>
          <p:cNvSpPr/>
          <p:nvPr/>
        </p:nvSpPr>
        <p:spPr>
          <a:xfrm flipH="1" flipV="1">
            <a:off x="6816380" y="6797938"/>
            <a:ext cx="1928203" cy="1100828"/>
          </a:xfrm>
          <a:custGeom>
            <a:avLst/>
            <a:gdLst/>
            <a:ahLst/>
            <a:cxnLst/>
            <a:rect l="l" t="t" r="r" b="b"/>
            <a:pathLst>
              <a:path w="1928203" h="1100828">
                <a:moveTo>
                  <a:pt x="1928203" y="1100828"/>
                </a:moveTo>
                <a:lnTo>
                  <a:pt x="0" y="1100828"/>
                </a:lnTo>
                <a:lnTo>
                  <a:pt x="0" y="0"/>
                </a:lnTo>
                <a:lnTo>
                  <a:pt x="1928203" y="0"/>
                </a:lnTo>
                <a:lnTo>
                  <a:pt x="1928203" y="1100828"/>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1" name="Freeform 11"/>
          <p:cNvSpPr/>
          <p:nvPr/>
        </p:nvSpPr>
        <p:spPr>
          <a:xfrm>
            <a:off x="1522764" y="566580"/>
            <a:ext cx="6584213" cy="1987953"/>
          </a:xfrm>
          <a:custGeom>
            <a:avLst/>
            <a:gdLst/>
            <a:ahLst/>
            <a:cxnLst/>
            <a:rect l="l" t="t" r="r" b="b"/>
            <a:pathLst>
              <a:path w="6584213" h="1987953">
                <a:moveTo>
                  <a:pt x="0" y="0"/>
                </a:moveTo>
                <a:lnTo>
                  <a:pt x="6584213" y="0"/>
                </a:lnTo>
                <a:lnTo>
                  <a:pt x="6584213" y="1987953"/>
                </a:lnTo>
                <a:lnTo>
                  <a:pt x="0" y="19879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2" name="TextBox 12"/>
          <p:cNvSpPr txBox="1"/>
          <p:nvPr/>
        </p:nvSpPr>
        <p:spPr>
          <a:xfrm>
            <a:off x="9443771" y="306687"/>
            <a:ext cx="6088114" cy="1505756"/>
          </a:xfrm>
          <a:prstGeom prst="rect">
            <a:avLst/>
          </a:prstGeom>
        </p:spPr>
        <p:txBody>
          <a:bodyPr lIns="0" tIns="0" rIns="0" bIns="0" rtlCol="0" anchor="t">
            <a:spAutoFit/>
          </a:bodyPr>
          <a:lstStyle/>
          <a:p>
            <a:pPr marL="944628" lvl="1" indent="-472314">
              <a:lnSpc>
                <a:spcPts val="3894"/>
              </a:lnSpc>
              <a:buFont typeface="Arial"/>
              <a:buChar char="•"/>
            </a:pPr>
            <a:r>
              <a:rPr lang="en-US" sz="4375">
                <a:solidFill>
                  <a:srgbClr val="59450E"/>
                </a:solidFill>
                <a:latin typeface="Alice"/>
              </a:rPr>
              <a:t>LEARNING NEW TECHNOLOGIES</a:t>
            </a:r>
          </a:p>
          <a:p>
            <a:pPr>
              <a:lnSpc>
                <a:spcPts val="3894"/>
              </a:lnSpc>
            </a:pPr>
            <a:endParaRPr lang="en-US" sz="4375">
              <a:solidFill>
                <a:srgbClr val="59450E"/>
              </a:solidFill>
              <a:latin typeface="Alice"/>
            </a:endParaRPr>
          </a:p>
        </p:txBody>
      </p:sp>
      <p:sp>
        <p:nvSpPr>
          <p:cNvPr id="13" name="TextBox 13"/>
          <p:cNvSpPr txBox="1"/>
          <p:nvPr/>
        </p:nvSpPr>
        <p:spPr>
          <a:xfrm>
            <a:off x="10532977" y="1317803"/>
            <a:ext cx="6460225" cy="2471199"/>
          </a:xfrm>
          <a:prstGeom prst="rect">
            <a:avLst/>
          </a:prstGeom>
        </p:spPr>
        <p:txBody>
          <a:bodyPr lIns="0" tIns="0" rIns="0" bIns="0" rtlCol="0" anchor="t">
            <a:spAutoFit/>
          </a:bodyPr>
          <a:lstStyle/>
          <a:p>
            <a:pPr algn="just">
              <a:lnSpc>
                <a:spcPts val="3967"/>
              </a:lnSpc>
            </a:pPr>
            <a:r>
              <a:rPr lang="en-US" sz="2833">
                <a:solidFill>
                  <a:srgbClr val="59450E"/>
                </a:solidFill>
                <a:latin typeface="Alice"/>
              </a:rPr>
              <a:t>The main motivation for the project comes from our interest to learn new technologies like HTML, CSS, PHP, Javascript, bootstrap etc.   </a:t>
            </a:r>
          </a:p>
          <a:p>
            <a:pPr algn="just">
              <a:lnSpc>
                <a:spcPts val="3967"/>
              </a:lnSpc>
            </a:pPr>
            <a:endParaRPr lang="en-US" sz="2833">
              <a:solidFill>
                <a:srgbClr val="59450E"/>
              </a:solidFill>
              <a:latin typeface="Alice"/>
            </a:endParaRPr>
          </a:p>
        </p:txBody>
      </p:sp>
      <p:sp>
        <p:nvSpPr>
          <p:cNvPr id="14" name="TextBox 14"/>
          <p:cNvSpPr txBox="1"/>
          <p:nvPr/>
        </p:nvSpPr>
        <p:spPr>
          <a:xfrm>
            <a:off x="9443771" y="3638136"/>
            <a:ext cx="7815529" cy="1505364"/>
          </a:xfrm>
          <a:prstGeom prst="rect">
            <a:avLst/>
          </a:prstGeom>
        </p:spPr>
        <p:txBody>
          <a:bodyPr lIns="0" tIns="0" rIns="0" bIns="0" rtlCol="0" anchor="t">
            <a:spAutoFit/>
          </a:bodyPr>
          <a:lstStyle/>
          <a:p>
            <a:pPr marL="942481" lvl="1" indent="-471241">
              <a:lnSpc>
                <a:spcPts val="3885"/>
              </a:lnSpc>
              <a:buFont typeface="Arial"/>
              <a:buChar char="•"/>
            </a:pPr>
            <a:r>
              <a:rPr lang="en-US" sz="4365">
                <a:solidFill>
                  <a:srgbClr val="59450E"/>
                </a:solidFill>
                <a:latin typeface="Alice"/>
              </a:rPr>
              <a:t>ADDRESSING A REAL WORLD NEED</a:t>
            </a:r>
          </a:p>
          <a:p>
            <a:pPr>
              <a:lnSpc>
                <a:spcPts val="3885"/>
              </a:lnSpc>
            </a:pPr>
            <a:endParaRPr lang="en-US" sz="4365">
              <a:solidFill>
                <a:srgbClr val="59450E"/>
              </a:solidFill>
              <a:latin typeface="Alice"/>
            </a:endParaRPr>
          </a:p>
        </p:txBody>
      </p:sp>
      <p:sp>
        <p:nvSpPr>
          <p:cNvPr id="15" name="TextBox 15"/>
          <p:cNvSpPr txBox="1"/>
          <p:nvPr/>
        </p:nvSpPr>
        <p:spPr>
          <a:xfrm>
            <a:off x="10532977" y="4659487"/>
            <a:ext cx="7111698" cy="2727530"/>
          </a:xfrm>
          <a:prstGeom prst="rect">
            <a:avLst/>
          </a:prstGeom>
        </p:spPr>
        <p:txBody>
          <a:bodyPr lIns="0" tIns="0" rIns="0" bIns="0" rtlCol="0" anchor="t">
            <a:spAutoFit/>
          </a:bodyPr>
          <a:lstStyle/>
          <a:p>
            <a:pPr algn="just">
              <a:lnSpc>
                <a:spcPts val="3698"/>
              </a:lnSpc>
            </a:pPr>
            <a:r>
              <a:rPr lang="en-US" sz="2641">
                <a:solidFill>
                  <a:srgbClr val="59450E"/>
                </a:solidFill>
                <a:latin typeface="Lora"/>
              </a:rPr>
              <a:t>The Airline industry is a significant sector of global transportation, and an Airplane Reservation System addresses the real-world need for efficient and user-friendly flight booking and management.</a:t>
            </a:r>
          </a:p>
          <a:p>
            <a:pPr algn="just">
              <a:lnSpc>
                <a:spcPts val="3278"/>
              </a:lnSpc>
            </a:pPr>
            <a:endParaRPr lang="en-US" sz="2641">
              <a:solidFill>
                <a:srgbClr val="59450E"/>
              </a:solidFill>
              <a:latin typeface="Lora"/>
            </a:endParaRPr>
          </a:p>
        </p:txBody>
      </p:sp>
      <p:sp>
        <p:nvSpPr>
          <p:cNvPr id="16" name="TextBox 16"/>
          <p:cNvSpPr txBox="1"/>
          <p:nvPr/>
        </p:nvSpPr>
        <p:spPr>
          <a:xfrm>
            <a:off x="9385133" y="7374587"/>
            <a:ext cx="8755913" cy="1883713"/>
          </a:xfrm>
          <a:prstGeom prst="rect">
            <a:avLst/>
          </a:prstGeom>
        </p:spPr>
        <p:txBody>
          <a:bodyPr lIns="0" tIns="0" rIns="0" bIns="0" rtlCol="0" anchor="t">
            <a:spAutoFit/>
          </a:bodyPr>
          <a:lstStyle/>
          <a:p>
            <a:pPr marL="875710" lvl="1" indent="-437855">
              <a:lnSpc>
                <a:spcPts val="3609"/>
              </a:lnSpc>
              <a:buFont typeface="Arial"/>
              <a:buChar char="•"/>
            </a:pPr>
            <a:r>
              <a:rPr lang="en-US" sz="4056">
                <a:solidFill>
                  <a:srgbClr val="59450E"/>
                </a:solidFill>
                <a:latin typeface="Alice"/>
              </a:rPr>
              <a:t>ENHANCE CUTOMER EXPERIENCE:</a:t>
            </a:r>
          </a:p>
          <a:p>
            <a:pPr>
              <a:lnSpc>
                <a:spcPts val="3609"/>
              </a:lnSpc>
            </a:pPr>
            <a:endParaRPr lang="en-US" sz="4056">
              <a:solidFill>
                <a:srgbClr val="59450E"/>
              </a:solidFill>
              <a:latin typeface="Alice"/>
            </a:endParaRPr>
          </a:p>
          <a:p>
            <a:pPr>
              <a:lnSpc>
                <a:spcPts val="3609"/>
              </a:lnSpc>
            </a:pPr>
            <a:endParaRPr lang="en-US" sz="4056">
              <a:solidFill>
                <a:srgbClr val="59450E"/>
              </a:solidFill>
              <a:latin typeface="Alice"/>
            </a:endParaRPr>
          </a:p>
        </p:txBody>
      </p:sp>
      <p:sp>
        <p:nvSpPr>
          <p:cNvPr id="17" name="TextBox 17"/>
          <p:cNvSpPr txBox="1"/>
          <p:nvPr/>
        </p:nvSpPr>
        <p:spPr>
          <a:xfrm>
            <a:off x="10428988" y="8349331"/>
            <a:ext cx="7215687" cy="1963495"/>
          </a:xfrm>
          <a:prstGeom prst="rect">
            <a:avLst/>
          </a:prstGeom>
        </p:spPr>
        <p:txBody>
          <a:bodyPr lIns="0" tIns="0" rIns="0" bIns="0" rtlCol="0" anchor="t">
            <a:spAutoFit/>
          </a:bodyPr>
          <a:lstStyle/>
          <a:p>
            <a:pPr algn="just">
              <a:lnSpc>
                <a:spcPts val="3894"/>
              </a:lnSpc>
            </a:pPr>
            <a:r>
              <a:rPr lang="en-US" sz="2782">
                <a:solidFill>
                  <a:srgbClr val="59450E"/>
                </a:solidFill>
                <a:latin typeface="Lora"/>
              </a:rPr>
              <a:t>An Airplane Reservation System automates and streamlines the process, reducing manual work and increasing efficiency. </a:t>
            </a:r>
          </a:p>
          <a:p>
            <a:pPr algn="just">
              <a:lnSpc>
                <a:spcPts val="3894"/>
              </a:lnSpc>
            </a:pPr>
            <a:endParaRPr lang="en-US" sz="2782">
              <a:solidFill>
                <a:srgbClr val="59450E"/>
              </a:solidFill>
              <a:latin typeface="Lora"/>
            </a:endParaRPr>
          </a:p>
        </p:txBody>
      </p:sp>
      <p:sp>
        <p:nvSpPr>
          <p:cNvPr id="18" name="TextBox 18"/>
          <p:cNvSpPr txBox="1"/>
          <p:nvPr/>
        </p:nvSpPr>
        <p:spPr>
          <a:xfrm>
            <a:off x="806587" y="1235454"/>
            <a:ext cx="7721959" cy="869731"/>
          </a:xfrm>
          <a:prstGeom prst="rect">
            <a:avLst/>
          </a:prstGeom>
        </p:spPr>
        <p:txBody>
          <a:bodyPr lIns="0" tIns="0" rIns="0" bIns="0" rtlCol="0" anchor="t">
            <a:spAutoFit/>
          </a:bodyPr>
          <a:lstStyle/>
          <a:p>
            <a:pPr algn="ctr">
              <a:lnSpc>
                <a:spcPts val="5880"/>
              </a:lnSpc>
            </a:pPr>
            <a:r>
              <a:rPr lang="en-US" sz="6607">
                <a:solidFill>
                  <a:srgbClr val="59450E"/>
                </a:solidFill>
                <a:latin typeface="Alta"/>
              </a:rPr>
              <a:t>MOTIVATION</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0C3"/>
        </a:solidFill>
        <a:effectLst/>
      </p:bgPr>
    </p:bg>
    <p:spTree>
      <p:nvGrpSpPr>
        <p:cNvPr id="1" name=""/>
        <p:cNvGrpSpPr/>
        <p:nvPr/>
      </p:nvGrpSpPr>
      <p:grpSpPr>
        <a:xfrm>
          <a:off x="0" y="0"/>
          <a:ext cx="0" cy="0"/>
          <a:chOff x="0" y="0"/>
          <a:chExt cx="0" cy="0"/>
        </a:xfrm>
      </p:grpSpPr>
      <p:grpSp>
        <p:nvGrpSpPr>
          <p:cNvPr id="2" name="Group 2"/>
          <p:cNvGrpSpPr/>
          <p:nvPr/>
        </p:nvGrpSpPr>
        <p:grpSpPr>
          <a:xfrm>
            <a:off x="15465669" y="-3832219"/>
            <a:ext cx="5644661" cy="5644661"/>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39932"/>
            </a:solidFill>
          </p:spPr>
          <p:txBody>
            <a:bodyPr/>
            <a:lstStyle/>
            <a:p>
              <a:endParaRPr lang="en-IN"/>
            </a:p>
          </p:txBody>
        </p:sp>
      </p:grpSp>
      <p:grpSp>
        <p:nvGrpSpPr>
          <p:cNvPr id="4" name="Group 4"/>
          <p:cNvGrpSpPr/>
          <p:nvPr/>
        </p:nvGrpSpPr>
        <p:grpSpPr>
          <a:xfrm>
            <a:off x="-1793631" y="7098090"/>
            <a:ext cx="5644661" cy="564466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39932"/>
            </a:solidFill>
          </p:spPr>
          <p:txBody>
            <a:bodyPr/>
            <a:lstStyle/>
            <a:p>
              <a:endParaRPr lang="en-IN"/>
            </a:p>
          </p:txBody>
        </p:sp>
      </p:grpSp>
      <p:sp>
        <p:nvSpPr>
          <p:cNvPr id="6" name="Freeform 6"/>
          <p:cNvSpPr/>
          <p:nvPr/>
        </p:nvSpPr>
        <p:spPr>
          <a:xfrm>
            <a:off x="17259300" y="75546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749290" y="566580"/>
            <a:ext cx="1777990" cy="1703638"/>
          </a:xfrm>
          <a:custGeom>
            <a:avLst/>
            <a:gdLst/>
            <a:ahLst/>
            <a:cxnLst/>
            <a:rect l="l" t="t" r="r" b="b"/>
            <a:pathLst>
              <a:path w="1777990" h="1703638">
                <a:moveTo>
                  <a:pt x="0" y="0"/>
                </a:moveTo>
                <a:lnTo>
                  <a:pt x="1777990" y="0"/>
                </a:lnTo>
                <a:lnTo>
                  <a:pt x="1777990" y="1703637"/>
                </a:lnTo>
                <a:lnTo>
                  <a:pt x="0" y="1703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Freeform 8"/>
          <p:cNvSpPr/>
          <p:nvPr/>
        </p:nvSpPr>
        <p:spPr>
          <a:xfrm rot="-10696939" flipH="1" flipV="1">
            <a:off x="4879720" y="8142471"/>
            <a:ext cx="2528663" cy="1443637"/>
          </a:xfrm>
          <a:custGeom>
            <a:avLst/>
            <a:gdLst/>
            <a:ahLst/>
            <a:cxnLst/>
            <a:rect l="l" t="t" r="r" b="b"/>
            <a:pathLst>
              <a:path w="2528663" h="1443637">
                <a:moveTo>
                  <a:pt x="2528664" y="1443637"/>
                </a:moveTo>
                <a:lnTo>
                  <a:pt x="0" y="1443637"/>
                </a:lnTo>
                <a:lnTo>
                  <a:pt x="0" y="0"/>
                </a:lnTo>
                <a:lnTo>
                  <a:pt x="2528664" y="0"/>
                </a:lnTo>
                <a:lnTo>
                  <a:pt x="2528664" y="1443637"/>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flipH="1" flipV="1">
            <a:off x="6720980" y="-140205"/>
            <a:ext cx="2730038" cy="1558603"/>
          </a:xfrm>
          <a:custGeom>
            <a:avLst/>
            <a:gdLst/>
            <a:ahLst/>
            <a:cxnLst/>
            <a:rect l="l" t="t" r="r" b="b"/>
            <a:pathLst>
              <a:path w="2730038" h="1558603">
                <a:moveTo>
                  <a:pt x="2730037" y="1558604"/>
                </a:moveTo>
                <a:lnTo>
                  <a:pt x="0" y="1558604"/>
                </a:lnTo>
                <a:lnTo>
                  <a:pt x="0" y="0"/>
                </a:lnTo>
                <a:lnTo>
                  <a:pt x="2730037" y="0"/>
                </a:lnTo>
                <a:lnTo>
                  <a:pt x="2730037" y="155860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211760" y="2660134"/>
            <a:ext cx="9018834" cy="4597038"/>
          </a:xfrm>
          <a:custGeom>
            <a:avLst/>
            <a:gdLst/>
            <a:ahLst/>
            <a:cxnLst/>
            <a:rect l="l" t="t" r="r" b="b"/>
            <a:pathLst>
              <a:path w="9018834" h="4597038">
                <a:moveTo>
                  <a:pt x="0" y="0"/>
                </a:moveTo>
                <a:lnTo>
                  <a:pt x="9018834" y="0"/>
                </a:lnTo>
                <a:lnTo>
                  <a:pt x="9018834" y="4597039"/>
                </a:lnTo>
                <a:lnTo>
                  <a:pt x="0" y="4597039"/>
                </a:lnTo>
                <a:lnTo>
                  <a:pt x="0" y="0"/>
                </a:lnTo>
                <a:close/>
              </a:path>
            </a:pathLst>
          </a:custGeom>
          <a:blipFill>
            <a:blip r:embed="rId6"/>
            <a:stretch>
              <a:fillRect t="-1866"/>
            </a:stretch>
          </a:blipFill>
        </p:spPr>
        <p:txBody>
          <a:bodyPr/>
          <a:lstStyle/>
          <a:p>
            <a:endParaRPr lang="en-IN"/>
          </a:p>
        </p:txBody>
      </p:sp>
      <p:sp>
        <p:nvSpPr>
          <p:cNvPr id="11" name="TextBox 11"/>
          <p:cNvSpPr txBox="1"/>
          <p:nvPr/>
        </p:nvSpPr>
        <p:spPr>
          <a:xfrm>
            <a:off x="9451017" y="278687"/>
            <a:ext cx="6917018" cy="1991531"/>
          </a:xfrm>
          <a:prstGeom prst="rect">
            <a:avLst/>
          </a:prstGeom>
        </p:spPr>
        <p:txBody>
          <a:bodyPr lIns="0" tIns="0" rIns="0" bIns="0" rtlCol="0" anchor="t">
            <a:spAutoFit/>
          </a:bodyPr>
          <a:lstStyle/>
          <a:p>
            <a:pPr marL="944628" lvl="1" indent="-472314">
              <a:lnSpc>
                <a:spcPts val="3894"/>
              </a:lnSpc>
              <a:buFont typeface="Arial"/>
              <a:buChar char="•"/>
            </a:pPr>
            <a:r>
              <a:rPr lang="en-US" sz="4375">
                <a:solidFill>
                  <a:srgbClr val="59450E"/>
                </a:solidFill>
                <a:latin typeface="Alice"/>
              </a:rPr>
              <a:t>EASY TO BOOK A FLIGHT</a:t>
            </a:r>
          </a:p>
          <a:p>
            <a:pPr>
              <a:lnSpc>
                <a:spcPts val="3894"/>
              </a:lnSpc>
            </a:pPr>
            <a:endParaRPr lang="en-US" sz="4375">
              <a:solidFill>
                <a:srgbClr val="59450E"/>
              </a:solidFill>
              <a:latin typeface="Alice"/>
            </a:endParaRPr>
          </a:p>
          <a:p>
            <a:pPr>
              <a:lnSpc>
                <a:spcPts val="3894"/>
              </a:lnSpc>
            </a:pPr>
            <a:endParaRPr lang="en-US" sz="4375">
              <a:solidFill>
                <a:srgbClr val="59450E"/>
              </a:solidFill>
              <a:latin typeface="Alice"/>
            </a:endParaRPr>
          </a:p>
        </p:txBody>
      </p:sp>
      <p:sp>
        <p:nvSpPr>
          <p:cNvPr id="12" name="TextBox 12"/>
          <p:cNvSpPr txBox="1"/>
          <p:nvPr/>
        </p:nvSpPr>
        <p:spPr>
          <a:xfrm>
            <a:off x="10799075" y="1551052"/>
            <a:ext cx="6460225" cy="2956974"/>
          </a:xfrm>
          <a:prstGeom prst="rect">
            <a:avLst/>
          </a:prstGeom>
        </p:spPr>
        <p:txBody>
          <a:bodyPr lIns="0" tIns="0" rIns="0" bIns="0" rtlCol="0" anchor="t">
            <a:spAutoFit/>
          </a:bodyPr>
          <a:lstStyle/>
          <a:p>
            <a:pPr algn="just">
              <a:lnSpc>
                <a:spcPts val="3967"/>
              </a:lnSpc>
            </a:pPr>
            <a:r>
              <a:rPr lang="en-US" sz="2833">
                <a:solidFill>
                  <a:srgbClr val="59450E"/>
                </a:solidFill>
                <a:latin typeface="Lora"/>
              </a:rPr>
              <a:t>Airline reservation system makes the process convenient as passengers don't need to stand in queues &amp; it saves time.</a:t>
            </a:r>
          </a:p>
          <a:p>
            <a:pPr algn="just">
              <a:lnSpc>
                <a:spcPts val="3967"/>
              </a:lnSpc>
            </a:pPr>
            <a:r>
              <a:rPr lang="en-US" sz="2833">
                <a:solidFill>
                  <a:srgbClr val="59450E"/>
                </a:solidFill>
                <a:latin typeface="Alta"/>
              </a:rPr>
              <a:t>  </a:t>
            </a:r>
          </a:p>
          <a:p>
            <a:pPr algn="just">
              <a:lnSpc>
                <a:spcPts val="3967"/>
              </a:lnSpc>
            </a:pPr>
            <a:endParaRPr lang="en-US" sz="2833">
              <a:solidFill>
                <a:srgbClr val="59450E"/>
              </a:solidFill>
              <a:latin typeface="Alta"/>
            </a:endParaRPr>
          </a:p>
        </p:txBody>
      </p:sp>
      <p:sp>
        <p:nvSpPr>
          <p:cNvPr id="13" name="TextBox 13"/>
          <p:cNvSpPr txBox="1"/>
          <p:nvPr/>
        </p:nvSpPr>
        <p:spPr>
          <a:xfrm>
            <a:off x="9451017" y="3633990"/>
            <a:ext cx="8050830" cy="1505364"/>
          </a:xfrm>
          <a:prstGeom prst="rect">
            <a:avLst/>
          </a:prstGeom>
        </p:spPr>
        <p:txBody>
          <a:bodyPr lIns="0" tIns="0" rIns="0" bIns="0" rtlCol="0" anchor="t">
            <a:spAutoFit/>
          </a:bodyPr>
          <a:lstStyle/>
          <a:p>
            <a:pPr marL="942481" lvl="1" indent="-471241">
              <a:lnSpc>
                <a:spcPts val="3885"/>
              </a:lnSpc>
              <a:buFont typeface="Arial"/>
              <a:buChar char="•"/>
            </a:pPr>
            <a:r>
              <a:rPr lang="en-US" sz="4365">
                <a:solidFill>
                  <a:srgbClr val="59450E"/>
                </a:solidFill>
                <a:latin typeface="Alice"/>
              </a:rPr>
              <a:t>AVAILABILITY OF FLIGHTS </a:t>
            </a:r>
          </a:p>
          <a:p>
            <a:pPr>
              <a:lnSpc>
                <a:spcPts val="3885"/>
              </a:lnSpc>
            </a:pPr>
            <a:endParaRPr lang="en-US" sz="4365">
              <a:solidFill>
                <a:srgbClr val="59450E"/>
              </a:solidFill>
              <a:latin typeface="Alice"/>
            </a:endParaRPr>
          </a:p>
          <a:p>
            <a:pPr>
              <a:lnSpc>
                <a:spcPts val="3885"/>
              </a:lnSpc>
            </a:pPr>
            <a:endParaRPr lang="en-US" sz="4365">
              <a:solidFill>
                <a:srgbClr val="59450E"/>
              </a:solidFill>
              <a:latin typeface="Alice"/>
            </a:endParaRPr>
          </a:p>
        </p:txBody>
      </p:sp>
      <p:sp>
        <p:nvSpPr>
          <p:cNvPr id="14" name="TextBox 14"/>
          <p:cNvSpPr txBox="1"/>
          <p:nvPr/>
        </p:nvSpPr>
        <p:spPr>
          <a:xfrm>
            <a:off x="10799075" y="4267609"/>
            <a:ext cx="6688734" cy="2443894"/>
          </a:xfrm>
          <a:prstGeom prst="rect">
            <a:avLst/>
          </a:prstGeom>
        </p:spPr>
        <p:txBody>
          <a:bodyPr lIns="0" tIns="0" rIns="0" bIns="0" rtlCol="0" anchor="t">
            <a:spAutoFit/>
          </a:bodyPr>
          <a:lstStyle/>
          <a:p>
            <a:pPr algn="just">
              <a:lnSpc>
                <a:spcPts val="3967"/>
              </a:lnSpc>
            </a:pPr>
            <a:r>
              <a:rPr lang="en-US" sz="2833">
                <a:solidFill>
                  <a:srgbClr val="59450E"/>
                </a:solidFill>
                <a:latin typeface="Lora"/>
              </a:rPr>
              <a:t>Customer can view all the different flight's availability with different timings  for a particular date and  place.</a:t>
            </a:r>
          </a:p>
          <a:p>
            <a:pPr algn="just">
              <a:lnSpc>
                <a:spcPts val="3827"/>
              </a:lnSpc>
            </a:pPr>
            <a:r>
              <a:rPr lang="en-US" sz="2733">
                <a:solidFill>
                  <a:srgbClr val="59450E"/>
                </a:solidFill>
                <a:latin typeface="Alta"/>
              </a:rPr>
              <a:t>. </a:t>
            </a:r>
          </a:p>
          <a:p>
            <a:pPr algn="just">
              <a:lnSpc>
                <a:spcPts val="3827"/>
              </a:lnSpc>
            </a:pPr>
            <a:endParaRPr lang="en-US" sz="2733">
              <a:solidFill>
                <a:srgbClr val="59450E"/>
              </a:solidFill>
              <a:latin typeface="Alta"/>
            </a:endParaRPr>
          </a:p>
        </p:txBody>
      </p:sp>
      <p:sp>
        <p:nvSpPr>
          <p:cNvPr id="15" name="TextBox 15"/>
          <p:cNvSpPr txBox="1"/>
          <p:nvPr/>
        </p:nvSpPr>
        <p:spPr>
          <a:xfrm>
            <a:off x="9451017" y="6267943"/>
            <a:ext cx="7883769" cy="2384887"/>
          </a:xfrm>
          <a:prstGeom prst="rect">
            <a:avLst/>
          </a:prstGeom>
        </p:spPr>
        <p:txBody>
          <a:bodyPr lIns="0" tIns="0" rIns="0" bIns="0" rtlCol="0" anchor="t">
            <a:spAutoFit/>
          </a:bodyPr>
          <a:lstStyle/>
          <a:p>
            <a:pPr marL="907918" lvl="1" indent="-453959">
              <a:lnSpc>
                <a:spcPts val="3742"/>
              </a:lnSpc>
              <a:buFont typeface="Arial"/>
              <a:buChar char="•"/>
            </a:pPr>
            <a:r>
              <a:rPr lang="en-US" sz="4205">
                <a:solidFill>
                  <a:srgbClr val="59450E"/>
                </a:solidFill>
                <a:latin typeface="Alice"/>
              </a:rPr>
              <a:t>TRACKING RECORDS OF CUSTOMER</a:t>
            </a:r>
          </a:p>
          <a:p>
            <a:pPr>
              <a:lnSpc>
                <a:spcPts val="3742"/>
              </a:lnSpc>
            </a:pPr>
            <a:endParaRPr lang="en-US" sz="4205">
              <a:solidFill>
                <a:srgbClr val="59450E"/>
              </a:solidFill>
              <a:latin typeface="Alice"/>
            </a:endParaRPr>
          </a:p>
          <a:p>
            <a:pPr>
              <a:lnSpc>
                <a:spcPts val="3742"/>
              </a:lnSpc>
            </a:pPr>
            <a:endParaRPr lang="en-US" sz="4205">
              <a:solidFill>
                <a:srgbClr val="59450E"/>
              </a:solidFill>
              <a:latin typeface="Alice"/>
            </a:endParaRPr>
          </a:p>
          <a:p>
            <a:pPr>
              <a:lnSpc>
                <a:spcPts val="3742"/>
              </a:lnSpc>
            </a:pPr>
            <a:endParaRPr lang="en-US" sz="4205">
              <a:solidFill>
                <a:srgbClr val="59450E"/>
              </a:solidFill>
              <a:latin typeface="Alice"/>
            </a:endParaRPr>
          </a:p>
        </p:txBody>
      </p:sp>
      <p:sp>
        <p:nvSpPr>
          <p:cNvPr id="16" name="TextBox 16"/>
          <p:cNvSpPr txBox="1"/>
          <p:nvPr/>
        </p:nvSpPr>
        <p:spPr>
          <a:xfrm>
            <a:off x="10628548" y="7497512"/>
            <a:ext cx="6460225" cy="3452274"/>
          </a:xfrm>
          <a:prstGeom prst="rect">
            <a:avLst/>
          </a:prstGeom>
        </p:spPr>
        <p:txBody>
          <a:bodyPr lIns="0" tIns="0" rIns="0" bIns="0" rtlCol="0" anchor="t">
            <a:spAutoFit/>
          </a:bodyPr>
          <a:lstStyle/>
          <a:p>
            <a:pPr algn="just">
              <a:lnSpc>
                <a:spcPts val="3967"/>
              </a:lnSpc>
            </a:pPr>
            <a:r>
              <a:rPr lang="en-US" sz="2833">
                <a:solidFill>
                  <a:srgbClr val="59450E"/>
                </a:solidFill>
                <a:latin typeface="Lora"/>
              </a:rPr>
              <a:t>It also makes the work of airline service companies easier by keeping all the records of passenger &amp; if there is any changes in flight, the passengers are promptly informed.</a:t>
            </a:r>
          </a:p>
          <a:p>
            <a:pPr algn="just">
              <a:lnSpc>
                <a:spcPts val="3967"/>
              </a:lnSpc>
            </a:pPr>
            <a:endParaRPr lang="en-US" sz="2833">
              <a:solidFill>
                <a:srgbClr val="59450E"/>
              </a:solidFill>
              <a:latin typeface="Lora"/>
            </a:endParaRPr>
          </a:p>
          <a:p>
            <a:pPr algn="just">
              <a:lnSpc>
                <a:spcPts val="3967"/>
              </a:lnSpc>
            </a:pPr>
            <a:endParaRPr lang="en-US" sz="2833">
              <a:solidFill>
                <a:srgbClr val="59450E"/>
              </a:solidFill>
              <a:latin typeface="Lora"/>
            </a:endParaRPr>
          </a:p>
        </p:txBody>
      </p:sp>
      <p:sp>
        <p:nvSpPr>
          <p:cNvPr id="17" name="Freeform 17"/>
          <p:cNvSpPr/>
          <p:nvPr/>
        </p:nvSpPr>
        <p:spPr>
          <a:xfrm>
            <a:off x="1729058" y="676231"/>
            <a:ext cx="5279373" cy="1593986"/>
          </a:xfrm>
          <a:custGeom>
            <a:avLst/>
            <a:gdLst/>
            <a:ahLst/>
            <a:cxnLst/>
            <a:rect l="l" t="t" r="r" b="b"/>
            <a:pathLst>
              <a:path w="5279373" h="1593986">
                <a:moveTo>
                  <a:pt x="0" y="0"/>
                </a:moveTo>
                <a:lnTo>
                  <a:pt x="5279373" y="0"/>
                </a:lnTo>
                <a:lnTo>
                  <a:pt x="5279373" y="1593986"/>
                </a:lnTo>
                <a:lnTo>
                  <a:pt x="0" y="15939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8" name="TextBox 18"/>
          <p:cNvSpPr txBox="1"/>
          <p:nvPr/>
        </p:nvSpPr>
        <p:spPr>
          <a:xfrm>
            <a:off x="507765" y="1050208"/>
            <a:ext cx="7721959" cy="869731"/>
          </a:xfrm>
          <a:prstGeom prst="rect">
            <a:avLst/>
          </a:prstGeom>
        </p:spPr>
        <p:txBody>
          <a:bodyPr lIns="0" tIns="0" rIns="0" bIns="0" rtlCol="0" anchor="t">
            <a:spAutoFit/>
          </a:bodyPr>
          <a:lstStyle/>
          <a:p>
            <a:pPr algn="ctr">
              <a:lnSpc>
                <a:spcPts val="5880"/>
              </a:lnSpc>
            </a:pPr>
            <a:r>
              <a:rPr lang="en-US" sz="6607">
                <a:solidFill>
                  <a:srgbClr val="59450E"/>
                </a:solidFill>
                <a:latin typeface="Alta"/>
              </a:rPr>
              <a:t>SCOPE</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C46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21249" y="-121249"/>
            <a:ext cx="10287000" cy="10529499"/>
            <a:chOff x="0" y="0"/>
            <a:chExt cx="2354580" cy="2410085"/>
          </a:xfrm>
        </p:grpSpPr>
        <p:sp>
          <p:nvSpPr>
            <p:cNvPr id="3" name="Freeform 3"/>
            <p:cNvSpPr/>
            <p:nvPr/>
          </p:nvSpPr>
          <p:spPr>
            <a:xfrm>
              <a:off x="0" y="0"/>
              <a:ext cx="2353310" cy="2410085"/>
            </a:xfrm>
            <a:custGeom>
              <a:avLst/>
              <a:gdLst/>
              <a:ahLst/>
              <a:cxnLst/>
              <a:rect l="l" t="t" r="r" b="b"/>
              <a:pathLst>
                <a:path w="2353310" h="2410085">
                  <a:moveTo>
                    <a:pt x="784860" y="2342775"/>
                  </a:moveTo>
                  <a:cubicBezTo>
                    <a:pt x="905510" y="2383415"/>
                    <a:pt x="1042670" y="2410085"/>
                    <a:pt x="1177290" y="2410085"/>
                  </a:cubicBezTo>
                  <a:cubicBezTo>
                    <a:pt x="1311910" y="2410085"/>
                    <a:pt x="1441450" y="2387225"/>
                    <a:pt x="1560830" y="2346585"/>
                  </a:cubicBezTo>
                  <a:cubicBezTo>
                    <a:pt x="1563370" y="2345315"/>
                    <a:pt x="1565910" y="2345315"/>
                    <a:pt x="1568450" y="2344045"/>
                  </a:cubicBezTo>
                  <a:cubicBezTo>
                    <a:pt x="2016760" y="2181485"/>
                    <a:pt x="2346960" y="1752225"/>
                    <a:pt x="2353310" y="1251987"/>
                  </a:cubicBezTo>
                  <a:lnTo>
                    <a:pt x="2353310" y="0"/>
                  </a:lnTo>
                  <a:lnTo>
                    <a:pt x="0" y="0"/>
                  </a:lnTo>
                  <a:lnTo>
                    <a:pt x="0" y="1251070"/>
                  </a:lnTo>
                  <a:cubicBezTo>
                    <a:pt x="6350" y="1754765"/>
                    <a:pt x="331470" y="2184025"/>
                    <a:pt x="784860" y="2342775"/>
                  </a:cubicBezTo>
                  <a:close/>
                </a:path>
              </a:pathLst>
            </a:custGeom>
            <a:solidFill>
              <a:srgbClr val="EBE0C3"/>
            </a:solidFill>
          </p:spPr>
          <p:txBody>
            <a:bodyPr/>
            <a:lstStyle/>
            <a:p>
              <a:endParaRPr lang="en-IN"/>
            </a:p>
          </p:txBody>
        </p:sp>
      </p:grpSp>
      <p:sp>
        <p:nvSpPr>
          <p:cNvPr id="4" name="Freeform 4"/>
          <p:cNvSpPr/>
          <p:nvPr/>
        </p:nvSpPr>
        <p:spPr>
          <a:xfrm>
            <a:off x="17259300" y="0"/>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flipV="1">
            <a:off x="4549595" y="168626"/>
            <a:ext cx="2970998" cy="1696170"/>
          </a:xfrm>
          <a:custGeom>
            <a:avLst/>
            <a:gdLst/>
            <a:ahLst/>
            <a:cxnLst/>
            <a:rect l="l" t="t" r="r" b="b"/>
            <a:pathLst>
              <a:path w="2970998" h="1696170">
                <a:moveTo>
                  <a:pt x="2970998" y="1696170"/>
                </a:moveTo>
                <a:lnTo>
                  <a:pt x="0" y="1696170"/>
                </a:lnTo>
                <a:lnTo>
                  <a:pt x="0" y="0"/>
                </a:lnTo>
                <a:lnTo>
                  <a:pt x="2970998" y="0"/>
                </a:lnTo>
                <a:lnTo>
                  <a:pt x="2970998" y="169617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10726244">
            <a:off x="17399005" y="85833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8679109" y="1880315"/>
            <a:ext cx="8701826" cy="6526370"/>
          </a:xfrm>
          <a:custGeom>
            <a:avLst/>
            <a:gdLst/>
            <a:ahLst/>
            <a:cxnLst/>
            <a:rect l="l" t="t" r="r" b="b"/>
            <a:pathLst>
              <a:path w="8701826" h="6526370">
                <a:moveTo>
                  <a:pt x="0" y="0"/>
                </a:moveTo>
                <a:lnTo>
                  <a:pt x="8701827" y="0"/>
                </a:lnTo>
                <a:lnTo>
                  <a:pt x="8701827" y="6526370"/>
                </a:lnTo>
                <a:lnTo>
                  <a:pt x="0" y="6526370"/>
                </a:lnTo>
                <a:lnTo>
                  <a:pt x="0" y="0"/>
                </a:lnTo>
                <a:close/>
              </a:path>
            </a:pathLst>
          </a:custGeom>
          <a:blipFill>
            <a:blip r:embed="rId6"/>
            <a:stretch>
              <a:fillRect/>
            </a:stretch>
          </a:blipFill>
        </p:spPr>
        <p:txBody>
          <a:bodyPr/>
          <a:lstStyle/>
          <a:p>
            <a:endParaRPr lang="en-IN"/>
          </a:p>
        </p:txBody>
      </p:sp>
      <p:sp>
        <p:nvSpPr>
          <p:cNvPr id="8" name="TextBox 8"/>
          <p:cNvSpPr txBox="1"/>
          <p:nvPr/>
        </p:nvSpPr>
        <p:spPr>
          <a:xfrm>
            <a:off x="491316" y="477003"/>
            <a:ext cx="6460225" cy="1222291"/>
          </a:xfrm>
          <a:prstGeom prst="rect">
            <a:avLst/>
          </a:prstGeom>
        </p:spPr>
        <p:txBody>
          <a:bodyPr lIns="0" tIns="0" rIns="0" bIns="0" rtlCol="0" anchor="t">
            <a:spAutoFit/>
          </a:bodyPr>
          <a:lstStyle/>
          <a:p>
            <a:pPr>
              <a:lnSpc>
                <a:spcPts val="4591"/>
              </a:lnSpc>
            </a:pPr>
            <a:r>
              <a:rPr lang="en-US" sz="5159">
                <a:solidFill>
                  <a:srgbClr val="59450E"/>
                </a:solidFill>
                <a:latin typeface="Alice"/>
              </a:rPr>
              <a:t>OVERVIEW</a:t>
            </a:r>
          </a:p>
          <a:p>
            <a:pPr>
              <a:lnSpc>
                <a:spcPts val="4591"/>
              </a:lnSpc>
            </a:pPr>
            <a:endParaRPr lang="en-US" sz="5159">
              <a:solidFill>
                <a:srgbClr val="59450E"/>
              </a:solidFill>
              <a:latin typeface="Alice"/>
            </a:endParaRPr>
          </a:p>
        </p:txBody>
      </p:sp>
      <p:sp>
        <p:nvSpPr>
          <p:cNvPr id="9" name="TextBox 9"/>
          <p:cNvSpPr txBox="1"/>
          <p:nvPr/>
        </p:nvSpPr>
        <p:spPr>
          <a:xfrm>
            <a:off x="261078" y="1232032"/>
            <a:ext cx="7815525" cy="10058378"/>
          </a:xfrm>
          <a:prstGeom prst="rect">
            <a:avLst/>
          </a:prstGeom>
        </p:spPr>
        <p:txBody>
          <a:bodyPr lIns="0" tIns="0" rIns="0" bIns="0" rtlCol="0" anchor="t">
            <a:spAutoFit/>
          </a:bodyPr>
          <a:lstStyle/>
          <a:p>
            <a:pPr algn="just">
              <a:lnSpc>
                <a:spcPts val="4262"/>
              </a:lnSpc>
            </a:pPr>
            <a:r>
              <a:rPr lang="en-US" sz="3044">
                <a:solidFill>
                  <a:srgbClr val="59450E"/>
                </a:solidFill>
                <a:latin typeface="Lora"/>
              </a:rPr>
              <a:t>Airplane reservation system is designed to meet the demand of customers who are booking a particular flight online to a certain destination. This online platform will make it convenient for customers to book a flight at any point of time. The users can make a new reservation, view flight schedule, and also to cancel the booking as per their wishes. Furthermore, Airline reservation system contains details of the flight such as flight costs, passenger reservations and ticket datasheet records added to the database. Customers do not have to visit at the airline office to make a traveling reservation. This software was designed to eliminate the old manual system .</a:t>
            </a:r>
          </a:p>
          <a:p>
            <a:pPr algn="just">
              <a:lnSpc>
                <a:spcPts val="3987"/>
              </a:lnSpc>
            </a:pPr>
            <a:endParaRPr lang="en-US" sz="3044">
              <a:solidFill>
                <a:srgbClr val="59450E"/>
              </a:solidFill>
              <a:latin typeface="Lora"/>
            </a:endParaRPr>
          </a:p>
          <a:p>
            <a:pPr algn="just">
              <a:lnSpc>
                <a:spcPts val="3987"/>
              </a:lnSpc>
            </a:pPr>
            <a:endParaRPr lang="en-US" sz="3044">
              <a:solidFill>
                <a:srgbClr val="59450E"/>
              </a:solidFill>
              <a:latin typeface="Lora"/>
            </a:endParaRPr>
          </a:p>
        </p:txBody>
      </p:sp>
      <p:sp>
        <p:nvSpPr>
          <p:cNvPr id="10" name="AutoShape 10"/>
          <p:cNvSpPr/>
          <p:nvPr/>
        </p:nvSpPr>
        <p:spPr>
          <a:xfrm>
            <a:off x="261078" y="1028700"/>
            <a:ext cx="3907763" cy="0"/>
          </a:xfrm>
          <a:prstGeom prst="line">
            <a:avLst/>
          </a:prstGeom>
          <a:ln w="38100" cap="flat">
            <a:solidFill>
              <a:srgbClr val="000000"/>
            </a:solidFill>
            <a:prstDash val="solid"/>
            <a:headEnd type="diamond" w="lg" len="lg"/>
            <a:tailEnd type="diamond" w="lg" len="lg"/>
          </a:ln>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0C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000500" y="-4000500"/>
            <a:ext cx="10287000" cy="18288000"/>
            <a:chOff x="0" y="0"/>
            <a:chExt cx="2354580" cy="4185920"/>
          </a:xfrm>
        </p:grpSpPr>
        <p:sp>
          <p:nvSpPr>
            <p:cNvPr id="3" name="Freeform 3"/>
            <p:cNvSpPr/>
            <p:nvPr/>
          </p:nvSpPr>
          <p:spPr>
            <a:xfrm>
              <a:off x="0" y="0"/>
              <a:ext cx="2353310" cy="4185920"/>
            </a:xfrm>
            <a:custGeom>
              <a:avLst/>
              <a:gdLst/>
              <a:ahLst/>
              <a:cxnLst/>
              <a:rect l="l" t="t" r="r" b="b"/>
              <a:pathLst>
                <a:path w="2353310" h="4185920">
                  <a:moveTo>
                    <a:pt x="784860" y="4118610"/>
                  </a:moveTo>
                  <a:cubicBezTo>
                    <a:pt x="905510" y="4159250"/>
                    <a:pt x="1042670" y="4185920"/>
                    <a:pt x="1177290" y="4185920"/>
                  </a:cubicBezTo>
                  <a:cubicBezTo>
                    <a:pt x="1311910" y="4185920"/>
                    <a:pt x="1441450" y="4163060"/>
                    <a:pt x="1560830" y="4122420"/>
                  </a:cubicBezTo>
                  <a:cubicBezTo>
                    <a:pt x="1563370" y="4121150"/>
                    <a:pt x="1565910" y="4121150"/>
                    <a:pt x="1568450" y="4119880"/>
                  </a:cubicBezTo>
                  <a:cubicBezTo>
                    <a:pt x="2016760" y="3957320"/>
                    <a:pt x="2346960" y="3528060"/>
                    <a:pt x="2353310" y="3022358"/>
                  </a:cubicBezTo>
                  <a:lnTo>
                    <a:pt x="2353310" y="0"/>
                  </a:lnTo>
                  <a:lnTo>
                    <a:pt x="0" y="0"/>
                  </a:lnTo>
                  <a:lnTo>
                    <a:pt x="0" y="3020075"/>
                  </a:lnTo>
                  <a:cubicBezTo>
                    <a:pt x="6350" y="3530600"/>
                    <a:pt x="331470" y="3959860"/>
                    <a:pt x="784860" y="4118610"/>
                  </a:cubicBezTo>
                  <a:close/>
                </a:path>
              </a:pathLst>
            </a:custGeom>
            <a:solidFill>
              <a:srgbClr val="D39932"/>
            </a:solidFill>
          </p:spPr>
          <p:txBody>
            <a:bodyPr/>
            <a:lstStyle/>
            <a:p>
              <a:endParaRPr lang="en-IN"/>
            </a:p>
          </p:txBody>
        </p:sp>
      </p:grpSp>
      <p:sp>
        <p:nvSpPr>
          <p:cNvPr id="4" name="Freeform 4"/>
          <p:cNvSpPr/>
          <p:nvPr/>
        </p:nvSpPr>
        <p:spPr>
          <a:xfrm>
            <a:off x="17259300" y="814554"/>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607488" y="8245207"/>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491316" y="1289337"/>
            <a:ext cx="11697151" cy="8630292"/>
          </a:xfrm>
          <a:prstGeom prst="rect">
            <a:avLst/>
          </a:prstGeom>
        </p:spPr>
        <p:txBody>
          <a:bodyPr lIns="0" tIns="0" rIns="0" bIns="0" rtlCol="0" anchor="t">
            <a:spAutoFit/>
          </a:bodyPr>
          <a:lstStyle/>
          <a:p>
            <a:pPr algn="just">
              <a:lnSpc>
                <a:spcPts val="4047"/>
              </a:lnSpc>
            </a:pPr>
            <a:r>
              <a:rPr lang="en-US" sz="3646" spc="302">
                <a:solidFill>
                  <a:srgbClr val="59450E"/>
                </a:solidFill>
                <a:latin typeface="Lora"/>
              </a:rPr>
              <a:t> </a:t>
            </a:r>
          </a:p>
          <a:p>
            <a:pPr algn="just">
              <a:lnSpc>
                <a:spcPts val="4047"/>
              </a:lnSpc>
            </a:pPr>
            <a:r>
              <a:rPr lang="en-US" sz="3646" spc="302">
                <a:solidFill>
                  <a:srgbClr val="59450E"/>
                </a:solidFill>
                <a:latin typeface="Lora"/>
              </a:rPr>
              <a:t>The development process of a modern reservation system involves several key steps: </a:t>
            </a:r>
          </a:p>
          <a:p>
            <a:pPr marL="787323" lvl="1" indent="-393662" algn="just">
              <a:lnSpc>
                <a:spcPts val="4047"/>
              </a:lnSpc>
              <a:buFont typeface="Arial"/>
              <a:buChar char="•"/>
            </a:pPr>
            <a:r>
              <a:rPr lang="en-US" sz="3646" spc="302">
                <a:solidFill>
                  <a:srgbClr val="59450E"/>
                </a:solidFill>
                <a:latin typeface="Lora"/>
              </a:rPr>
              <a:t>The first step is research. This research helps to identify gaps in the market that a new reservation system can fill.</a:t>
            </a:r>
          </a:p>
          <a:p>
            <a:pPr marL="787323" lvl="1" indent="-393662" algn="just">
              <a:lnSpc>
                <a:spcPts val="4047"/>
              </a:lnSpc>
              <a:buFont typeface="Arial"/>
              <a:buChar char="•"/>
            </a:pPr>
            <a:r>
              <a:rPr lang="en-US" sz="3646" spc="302">
                <a:solidFill>
                  <a:srgbClr val="59450E"/>
                </a:solidFill>
                <a:latin typeface="Lora"/>
              </a:rPr>
              <a:t>Once the research phase is complete, the design phase begins. This involves creating a detailed plan for the reservation system.</a:t>
            </a:r>
          </a:p>
          <a:p>
            <a:pPr marL="787323" lvl="1" indent="-393662" algn="just">
              <a:lnSpc>
                <a:spcPts val="4047"/>
              </a:lnSpc>
              <a:buFont typeface="Arial"/>
              <a:buChar char="•"/>
            </a:pPr>
            <a:r>
              <a:rPr lang="en-US" sz="3646" spc="302">
                <a:solidFill>
                  <a:srgbClr val="59450E"/>
                </a:solidFill>
                <a:latin typeface="Lora"/>
              </a:rPr>
              <a:t>After the design is finalized, testing begins. This includes both unit testing and integration testing. </a:t>
            </a:r>
          </a:p>
          <a:p>
            <a:pPr marL="787323" lvl="1" indent="-393662" algn="just">
              <a:lnSpc>
                <a:spcPts val="4047"/>
              </a:lnSpc>
              <a:buFont typeface="Arial"/>
              <a:buChar char="•"/>
            </a:pPr>
            <a:r>
              <a:rPr lang="en-US" sz="3646" spc="302">
                <a:solidFill>
                  <a:srgbClr val="59450E"/>
                </a:solidFill>
                <a:latin typeface="Lora"/>
              </a:rPr>
              <a:t>Finally, once the system has been thoroughly tested and any bugs or issues have been resolved, it can be implemented and launched.</a:t>
            </a:r>
          </a:p>
          <a:p>
            <a:pPr algn="just">
              <a:lnSpc>
                <a:spcPts val="4047"/>
              </a:lnSpc>
            </a:pPr>
            <a:endParaRPr lang="en-US" sz="3646" spc="302">
              <a:solidFill>
                <a:srgbClr val="59450E"/>
              </a:solidFill>
              <a:latin typeface="Lora"/>
            </a:endParaRPr>
          </a:p>
        </p:txBody>
      </p:sp>
      <p:sp>
        <p:nvSpPr>
          <p:cNvPr id="7" name="AutoShape 7"/>
          <p:cNvSpPr/>
          <p:nvPr/>
        </p:nvSpPr>
        <p:spPr>
          <a:xfrm>
            <a:off x="281507" y="1279812"/>
            <a:ext cx="16977793" cy="1905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8" name="Freeform 8"/>
          <p:cNvSpPr/>
          <p:nvPr/>
        </p:nvSpPr>
        <p:spPr>
          <a:xfrm>
            <a:off x="12730755" y="2806020"/>
            <a:ext cx="5417540" cy="5568350"/>
          </a:xfrm>
          <a:custGeom>
            <a:avLst/>
            <a:gdLst/>
            <a:ahLst/>
            <a:cxnLst/>
            <a:rect l="l" t="t" r="r" b="b"/>
            <a:pathLst>
              <a:path w="5417540" h="5568350">
                <a:moveTo>
                  <a:pt x="0" y="0"/>
                </a:moveTo>
                <a:lnTo>
                  <a:pt x="5417540" y="0"/>
                </a:lnTo>
                <a:lnTo>
                  <a:pt x="5417540" y="5568351"/>
                </a:lnTo>
                <a:lnTo>
                  <a:pt x="0" y="5568351"/>
                </a:lnTo>
                <a:lnTo>
                  <a:pt x="0" y="0"/>
                </a:lnTo>
                <a:close/>
              </a:path>
            </a:pathLst>
          </a:custGeom>
          <a:blipFill>
            <a:blip r:embed="rId6"/>
            <a:stretch>
              <a:fillRect l="-7091" r="-47565" b="-437"/>
            </a:stretch>
          </a:blipFill>
        </p:spPr>
        <p:txBody>
          <a:bodyPr/>
          <a:lstStyle/>
          <a:p>
            <a:endParaRPr lang="en-IN"/>
          </a:p>
        </p:txBody>
      </p:sp>
      <p:sp>
        <p:nvSpPr>
          <p:cNvPr id="9" name="TextBox 9"/>
          <p:cNvSpPr txBox="1"/>
          <p:nvPr/>
        </p:nvSpPr>
        <p:spPr>
          <a:xfrm>
            <a:off x="491316" y="467478"/>
            <a:ext cx="17330802" cy="793284"/>
          </a:xfrm>
          <a:prstGeom prst="rect">
            <a:avLst/>
          </a:prstGeom>
        </p:spPr>
        <p:txBody>
          <a:bodyPr lIns="0" tIns="0" rIns="0" bIns="0" rtlCol="0" anchor="t">
            <a:spAutoFit/>
          </a:bodyPr>
          <a:lstStyle/>
          <a:p>
            <a:pPr>
              <a:lnSpc>
                <a:spcPts val="5659"/>
              </a:lnSpc>
            </a:pPr>
            <a:r>
              <a:rPr lang="en-US" sz="6359">
                <a:solidFill>
                  <a:srgbClr val="59450E"/>
                </a:solidFill>
                <a:latin typeface="Alice"/>
              </a:rPr>
              <a:t>BACKGROUND OF DEVELOPMENT PROCESS:</a:t>
            </a:r>
          </a:p>
        </p:txBody>
      </p:sp>
      <p:sp>
        <p:nvSpPr>
          <p:cNvPr id="10" name="Freeform 10"/>
          <p:cNvSpPr/>
          <p:nvPr/>
        </p:nvSpPr>
        <p:spPr>
          <a:xfrm flipH="1" flipV="1">
            <a:off x="13047603" y="9071544"/>
            <a:ext cx="2970998" cy="1696170"/>
          </a:xfrm>
          <a:custGeom>
            <a:avLst/>
            <a:gdLst/>
            <a:ahLst/>
            <a:cxnLst/>
            <a:rect l="l" t="t" r="r" b="b"/>
            <a:pathLst>
              <a:path w="2970998" h="1696170">
                <a:moveTo>
                  <a:pt x="2970998" y="1696170"/>
                </a:moveTo>
                <a:lnTo>
                  <a:pt x="0" y="1696170"/>
                </a:lnTo>
                <a:lnTo>
                  <a:pt x="0" y="0"/>
                </a:lnTo>
                <a:lnTo>
                  <a:pt x="2970998" y="0"/>
                </a:lnTo>
                <a:lnTo>
                  <a:pt x="2970998" y="169617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C463"/>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394152" y="-3180996"/>
            <a:ext cx="10287000" cy="16648991"/>
            <a:chOff x="0" y="0"/>
            <a:chExt cx="2354580" cy="3810769"/>
          </a:xfrm>
        </p:grpSpPr>
        <p:sp>
          <p:nvSpPr>
            <p:cNvPr id="3" name="Freeform 3"/>
            <p:cNvSpPr/>
            <p:nvPr/>
          </p:nvSpPr>
          <p:spPr>
            <a:xfrm>
              <a:off x="0" y="0"/>
              <a:ext cx="2353310" cy="3810769"/>
            </a:xfrm>
            <a:custGeom>
              <a:avLst/>
              <a:gdLst/>
              <a:ahLst/>
              <a:cxnLst/>
              <a:rect l="l" t="t" r="r" b="b"/>
              <a:pathLst>
                <a:path w="2353310" h="3810769">
                  <a:moveTo>
                    <a:pt x="784860" y="3743459"/>
                  </a:moveTo>
                  <a:cubicBezTo>
                    <a:pt x="905510" y="3784099"/>
                    <a:pt x="1042670" y="3810769"/>
                    <a:pt x="1177290" y="3810769"/>
                  </a:cubicBezTo>
                  <a:cubicBezTo>
                    <a:pt x="1311910" y="3810769"/>
                    <a:pt x="1441450" y="3787909"/>
                    <a:pt x="1560830" y="3747269"/>
                  </a:cubicBezTo>
                  <a:cubicBezTo>
                    <a:pt x="1563370" y="3745999"/>
                    <a:pt x="1565910" y="3745999"/>
                    <a:pt x="1568450" y="3744729"/>
                  </a:cubicBezTo>
                  <a:cubicBezTo>
                    <a:pt x="2016760" y="3582169"/>
                    <a:pt x="2346960" y="3152909"/>
                    <a:pt x="2353310" y="2648361"/>
                  </a:cubicBezTo>
                  <a:lnTo>
                    <a:pt x="2353310" y="0"/>
                  </a:lnTo>
                  <a:lnTo>
                    <a:pt x="0" y="0"/>
                  </a:lnTo>
                  <a:lnTo>
                    <a:pt x="0" y="2646367"/>
                  </a:lnTo>
                  <a:cubicBezTo>
                    <a:pt x="6350" y="3155449"/>
                    <a:pt x="331470" y="3584709"/>
                    <a:pt x="784860" y="3743459"/>
                  </a:cubicBezTo>
                  <a:close/>
                </a:path>
              </a:pathLst>
            </a:custGeom>
            <a:solidFill>
              <a:srgbClr val="EBE0C3"/>
            </a:solidFill>
          </p:spPr>
          <p:txBody>
            <a:bodyPr/>
            <a:lstStyle/>
            <a:p>
              <a:endParaRPr lang="en-IN"/>
            </a:p>
          </p:txBody>
        </p:sp>
      </p:grpSp>
      <p:sp>
        <p:nvSpPr>
          <p:cNvPr id="4" name="Freeform 4"/>
          <p:cNvSpPr/>
          <p:nvPr/>
        </p:nvSpPr>
        <p:spPr>
          <a:xfrm>
            <a:off x="17006884" y="8406481"/>
            <a:ext cx="1777990" cy="1703638"/>
          </a:xfrm>
          <a:custGeom>
            <a:avLst/>
            <a:gdLst/>
            <a:ahLst/>
            <a:cxnLst/>
            <a:rect l="l" t="t" r="r" b="b"/>
            <a:pathLst>
              <a:path w="1777990" h="1703638">
                <a:moveTo>
                  <a:pt x="0" y="0"/>
                </a:moveTo>
                <a:lnTo>
                  <a:pt x="1777989" y="0"/>
                </a:lnTo>
                <a:lnTo>
                  <a:pt x="1777989"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flipV="1">
            <a:off x="8779409" y="8928100"/>
            <a:ext cx="2970998" cy="1696170"/>
          </a:xfrm>
          <a:custGeom>
            <a:avLst/>
            <a:gdLst/>
            <a:ahLst/>
            <a:cxnLst/>
            <a:rect l="l" t="t" r="r" b="b"/>
            <a:pathLst>
              <a:path w="2970998" h="1696170">
                <a:moveTo>
                  <a:pt x="2970998" y="1696170"/>
                </a:moveTo>
                <a:lnTo>
                  <a:pt x="0" y="1696170"/>
                </a:lnTo>
                <a:lnTo>
                  <a:pt x="0" y="0"/>
                </a:lnTo>
                <a:lnTo>
                  <a:pt x="2970998" y="0"/>
                </a:lnTo>
                <a:lnTo>
                  <a:pt x="2970998" y="169617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7259300" y="617480"/>
            <a:ext cx="1777990" cy="1703638"/>
          </a:xfrm>
          <a:custGeom>
            <a:avLst/>
            <a:gdLst/>
            <a:ahLst/>
            <a:cxnLst/>
            <a:rect l="l" t="t" r="r" b="b"/>
            <a:pathLst>
              <a:path w="1777990" h="1703638">
                <a:moveTo>
                  <a:pt x="0" y="0"/>
                </a:moveTo>
                <a:lnTo>
                  <a:pt x="1777990" y="0"/>
                </a:lnTo>
                <a:lnTo>
                  <a:pt x="1777990" y="1703637"/>
                </a:lnTo>
                <a:lnTo>
                  <a:pt x="0" y="1703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flipH="1">
            <a:off x="11414660" y="109782"/>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419100" y="4942191"/>
            <a:ext cx="7905396" cy="570879"/>
          </a:xfrm>
          <a:prstGeom prst="rect">
            <a:avLst/>
          </a:prstGeom>
        </p:spPr>
        <p:txBody>
          <a:bodyPr lIns="0" tIns="0" rIns="0" bIns="0" rtlCol="0" anchor="t">
            <a:spAutoFit/>
          </a:bodyPr>
          <a:lstStyle/>
          <a:p>
            <a:pPr>
              <a:lnSpc>
                <a:spcPts val="4077"/>
              </a:lnSpc>
            </a:pPr>
            <a:r>
              <a:rPr lang="en-US" sz="4581">
                <a:solidFill>
                  <a:srgbClr val="59450E"/>
                </a:solidFill>
                <a:latin typeface="Alice"/>
              </a:rPr>
              <a:t>SOFTWARE SPECIFICATION</a:t>
            </a:r>
          </a:p>
        </p:txBody>
      </p:sp>
      <p:sp>
        <p:nvSpPr>
          <p:cNvPr id="9" name="AutoShape 9"/>
          <p:cNvSpPr/>
          <p:nvPr/>
        </p:nvSpPr>
        <p:spPr>
          <a:xfrm>
            <a:off x="139705" y="1028700"/>
            <a:ext cx="8184790" cy="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10" name="AutoShape 10"/>
          <p:cNvSpPr/>
          <p:nvPr/>
        </p:nvSpPr>
        <p:spPr>
          <a:xfrm flipV="1">
            <a:off x="139705" y="5513070"/>
            <a:ext cx="8184790" cy="1905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11" name="Freeform 11"/>
          <p:cNvSpPr/>
          <p:nvPr/>
        </p:nvSpPr>
        <p:spPr>
          <a:xfrm>
            <a:off x="8779409" y="2243236"/>
            <a:ext cx="8652563" cy="5725961"/>
          </a:xfrm>
          <a:custGeom>
            <a:avLst/>
            <a:gdLst/>
            <a:ahLst/>
            <a:cxnLst/>
            <a:rect l="l" t="t" r="r" b="b"/>
            <a:pathLst>
              <a:path w="8652563" h="5725961">
                <a:moveTo>
                  <a:pt x="0" y="0"/>
                </a:moveTo>
                <a:lnTo>
                  <a:pt x="8652563" y="0"/>
                </a:lnTo>
                <a:lnTo>
                  <a:pt x="8652563" y="5725961"/>
                </a:lnTo>
                <a:lnTo>
                  <a:pt x="0" y="5725961"/>
                </a:lnTo>
                <a:lnTo>
                  <a:pt x="0" y="0"/>
                </a:lnTo>
                <a:close/>
              </a:path>
            </a:pathLst>
          </a:custGeom>
          <a:blipFill>
            <a:blip r:embed="rId6"/>
            <a:stretch>
              <a:fillRect/>
            </a:stretch>
          </a:blipFill>
        </p:spPr>
        <p:txBody>
          <a:bodyPr/>
          <a:lstStyle/>
          <a:p>
            <a:endParaRPr lang="en-IN"/>
          </a:p>
        </p:txBody>
      </p:sp>
      <p:sp>
        <p:nvSpPr>
          <p:cNvPr id="12" name="TextBox 12"/>
          <p:cNvSpPr txBox="1"/>
          <p:nvPr/>
        </p:nvSpPr>
        <p:spPr>
          <a:xfrm>
            <a:off x="419100" y="380336"/>
            <a:ext cx="8119010" cy="570879"/>
          </a:xfrm>
          <a:prstGeom prst="rect">
            <a:avLst/>
          </a:prstGeom>
        </p:spPr>
        <p:txBody>
          <a:bodyPr lIns="0" tIns="0" rIns="0" bIns="0" rtlCol="0" anchor="t">
            <a:spAutoFit/>
          </a:bodyPr>
          <a:lstStyle/>
          <a:p>
            <a:pPr>
              <a:lnSpc>
                <a:spcPts val="4077"/>
              </a:lnSpc>
            </a:pPr>
            <a:r>
              <a:rPr lang="en-US" sz="4581">
                <a:solidFill>
                  <a:srgbClr val="59450E"/>
                </a:solidFill>
                <a:latin typeface="Alice"/>
              </a:rPr>
              <a:t>HARDWARE SPECIFICATION</a:t>
            </a:r>
          </a:p>
        </p:txBody>
      </p:sp>
      <p:sp>
        <p:nvSpPr>
          <p:cNvPr id="13" name="TextBox 13"/>
          <p:cNvSpPr txBox="1"/>
          <p:nvPr/>
        </p:nvSpPr>
        <p:spPr>
          <a:xfrm>
            <a:off x="139705" y="1758327"/>
            <a:ext cx="6383387" cy="24530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59450E"/>
                </a:solidFill>
                <a:latin typeface="Montserrat"/>
              </a:rPr>
              <a:t>Intel® Celeron® Processor 7305 (8M Cache, 1.10 GHz)</a:t>
            </a:r>
          </a:p>
          <a:p>
            <a:pPr marL="604523" lvl="1" indent="-302261" algn="just">
              <a:lnSpc>
                <a:spcPts val="3920"/>
              </a:lnSpc>
              <a:buFont typeface="Arial"/>
              <a:buChar char="•"/>
            </a:pPr>
            <a:r>
              <a:rPr lang="en-US" sz="2800">
                <a:solidFill>
                  <a:srgbClr val="59450E"/>
                </a:solidFill>
                <a:latin typeface="Montserrat"/>
              </a:rPr>
              <a:t>HDD 20GB Hard Disk Space and above</a:t>
            </a:r>
          </a:p>
          <a:p>
            <a:pPr marL="604523" lvl="1" indent="-302261" algn="just">
              <a:lnSpc>
                <a:spcPts val="3920"/>
              </a:lnSpc>
              <a:buFont typeface="Arial"/>
              <a:buChar char="•"/>
            </a:pPr>
            <a:r>
              <a:rPr lang="en-US" sz="2800">
                <a:solidFill>
                  <a:srgbClr val="59450E"/>
                </a:solidFill>
                <a:latin typeface="Montserrat"/>
              </a:rPr>
              <a:t>RAM 2GB and above</a:t>
            </a:r>
          </a:p>
        </p:txBody>
      </p:sp>
      <p:sp>
        <p:nvSpPr>
          <p:cNvPr id="14" name="TextBox 14"/>
          <p:cNvSpPr txBox="1"/>
          <p:nvPr/>
        </p:nvSpPr>
        <p:spPr>
          <a:xfrm>
            <a:off x="419100" y="5979795"/>
            <a:ext cx="6383387" cy="29483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59450E"/>
                </a:solidFill>
                <a:latin typeface="Montserrat"/>
              </a:rPr>
              <a:t>XAMPP Server.</a:t>
            </a:r>
          </a:p>
          <a:p>
            <a:pPr marL="604523" lvl="1" indent="-302261" algn="just">
              <a:lnSpc>
                <a:spcPts val="3920"/>
              </a:lnSpc>
              <a:buFont typeface="Arial"/>
              <a:buChar char="•"/>
            </a:pPr>
            <a:r>
              <a:rPr lang="en-US" sz="2800">
                <a:solidFill>
                  <a:srgbClr val="59450E"/>
                </a:solidFill>
                <a:latin typeface="Montserrat"/>
              </a:rPr>
              <a:t>Database MySQL </a:t>
            </a:r>
          </a:p>
          <a:p>
            <a:pPr marL="604523" lvl="1" indent="-302261" algn="just">
              <a:lnSpc>
                <a:spcPts val="3920"/>
              </a:lnSpc>
              <a:buFont typeface="Arial"/>
              <a:buChar char="•"/>
            </a:pPr>
            <a:r>
              <a:rPr lang="en-US" sz="2800">
                <a:solidFill>
                  <a:srgbClr val="59450E"/>
                </a:solidFill>
                <a:latin typeface="Montserrat"/>
              </a:rPr>
              <a:t>PHP</a:t>
            </a:r>
          </a:p>
          <a:p>
            <a:pPr marL="604523" lvl="1" indent="-302261" algn="just">
              <a:lnSpc>
                <a:spcPts val="3920"/>
              </a:lnSpc>
              <a:buFont typeface="Arial"/>
              <a:buChar char="•"/>
            </a:pPr>
            <a:r>
              <a:rPr lang="en-US" sz="2800">
                <a:solidFill>
                  <a:srgbClr val="59450E"/>
                </a:solidFill>
                <a:latin typeface="Montserrat"/>
              </a:rPr>
              <a:t>HTML &amp; CSS</a:t>
            </a:r>
          </a:p>
          <a:p>
            <a:pPr marL="604523" lvl="1" indent="-302261" algn="just">
              <a:lnSpc>
                <a:spcPts val="3920"/>
              </a:lnSpc>
              <a:buFont typeface="Arial"/>
              <a:buChar char="•"/>
            </a:pPr>
            <a:r>
              <a:rPr lang="en-US" sz="2800">
                <a:solidFill>
                  <a:srgbClr val="59450E"/>
                </a:solidFill>
                <a:latin typeface="Montserrat"/>
              </a:rPr>
              <a:t>Javascript</a:t>
            </a:r>
          </a:p>
          <a:p>
            <a:pPr marL="604523" lvl="1" indent="-302261" algn="just">
              <a:lnSpc>
                <a:spcPts val="3920"/>
              </a:lnSpc>
              <a:buFont typeface="Arial"/>
              <a:buChar char="•"/>
            </a:pPr>
            <a:r>
              <a:rPr lang="en-US" sz="2800">
                <a:solidFill>
                  <a:srgbClr val="59450E"/>
                </a:solidFill>
                <a:latin typeface="Montserrat"/>
              </a:rPr>
              <a:t>Bootstrap</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18D6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95799" y="-3405201"/>
            <a:ext cx="10287000" cy="17097402"/>
            <a:chOff x="0" y="0"/>
            <a:chExt cx="2354580" cy="3913405"/>
          </a:xfrm>
        </p:grpSpPr>
        <p:sp>
          <p:nvSpPr>
            <p:cNvPr id="3" name="Freeform 3"/>
            <p:cNvSpPr/>
            <p:nvPr/>
          </p:nvSpPr>
          <p:spPr>
            <a:xfrm>
              <a:off x="0" y="0"/>
              <a:ext cx="2353310" cy="3913405"/>
            </a:xfrm>
            <a:custGeom>
              <a:avLst/>
              <a:gdLst/>
              <a:ahLst/>
              <a:cxnLst/>
              <a:rect l="l" t="t" r="r" b="b"/>
              <a:pathLst>
                <a:path w="2353310" h="3913405">
                  <a:moveTo>
                    <a:pt x="784860" y="3846095"/>
                  </a:moveTo>
                  <a:cubicBezTo>
                    <a:pt x="905510" y="3886736"/>
                    <a:pt x="1042670" y="3913405"/>
                    <a:pt x="1177290" y="3913405"/>
                  </a:cubicBezTo>
                  <a:cubicBezTo>
                    <a:pt x="1311910" y="3913405"/>
                    <a:pt x="1441450" y="3890545"/>
                    <a:pt x="1560830" y="3849905"/>
                  </a:cubicBezTo>
                  <a:cubicBezTo>
                    <a:pt x="1563370" y="3848636"/>
                    <a:pt x="1565910" y="3848636"/>
                    <a:pt x="1568450" y="3847366"/>
                  </a:cubicBezTo>
                  <a:cubicBezTo>
                    <a:pt x="2016760" y="3684805"/>
                    <a:pt x="2346960" y="3255545"/>
                    <a:pt x="2353310" y="2750682"/>
                  </a:cubicBezTo>
                  <a:lnTo>
                    <a:pt x="2353310" y="0"/>
                  </a:lnTo>
                  <a:lnTo>
                    <a:pt x="0" y="0"/>
                  </a:lnTo>
                  <a:lnTo>
                    <a:pt x="0" y="2748608"/>
                  </a:lnTo>
                  <a:cubicBezTo>
                    <a:pt x="6350" y="3258085"/>
                    <a:pt x="331470" y="3687345"/>
                    <a:pt x="784860" y="3846095"/>
                  </a:cubicBezTo>
                  <a:close/>
                </a:path>
              </a:pathLst>
            </a:custGeom>
            <a:solidFill>
              <a:srgbClr val="F2DB97"/>
            </a:solidFill>
          </p:spPr>
          <p:txBody>
            <a:bodyPr/>
            <a:lstStyle/>
            <a:p>
              <a:endParaRPr lang="en-IN"/>
            </a:p>
          </p:txBody>
        </p:sp>
      </p:grpSp>
      <p:sp>
        <p:nvSpPr>
          <p:cNvPr id="4" name="Freeform 4"/>
          <p:cNvSpPr/>
          <p:nvPr/>
        </p:nvSpPr>
        <p:spPr>
          <a:xfrm>
            <a:off x="17259300" y="75546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a:off x="15479886" y="817567"/>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9534581" y="3704443"/>
            <a:ext cx="7540021" cy="2103479"/>
          </a:xfrm>
          <a:prstGeom prst="rect">
            <a:avLst/>
          </a:prstGeom>
        </p:spPr>
        <p:txBody>
          <a:bodyPr lIns="0" tIns="0" rIns="0" bIns="0" rtlCol="0" anchor="t">
            <a:spAutoFit/>
          </a:bodyPr>
          <a:lstStyle/>
          <a:p>
            <a:pPr algn="ctr">
              <a:lnSpc>
                <a:spcPts val="7540"/>
              </a:lnSpc>
            </a:pPr>
            <a:r>
              <a:rPr lang="en-US" sz="5385">
                <a:solidFill>
                  <a:srgbClr val="59450E"/>
                </a:solidFill>
                <a:latin typeface="Copperplate Gothic 30 AB"/>
              </a:rPr>
              <a:t>    USE CASE DIAGRAM</a:t>
            </a:r>
          </a:p>
          <a:p>
            <a:pPr algn="just">
              <a:lnSpc>
                <a:spcPts val="4180"/>
              </a:lnSpc>
            </a:pPr>
            <a:endParaRPr lang="en-US" sz="5385">
              <a:solidFill>
                <a:srgbClr val="59450E"/>
              </a:solidFill>
              <a:latin typeface="Copperplate Gothic 30 AB"/>
            </a:endParaRPr>
          </a:p>
          <a:p>
            <a:pPr algn="just">
              <a:lnSpc>
                <a:spcPts val="4180"/>
              </a:lnSpc>
            </a:pPr>
            <a:endParaRPr lang="en-US" sz="5385">
              <a:solidFill>
                <a:srgbClr val="59450E"/>
              </a:solidFill>
              <a:latin typeface="Copperplate Gothic 30 AB"/>
            </a:endParaRPr>
          </a:p>
        </p:txBody>
      </p:sp>
      <p:sp>
        <p:nvSpPr>
          <p:cNvPr id="7" name="AutoShape 7"/>
          <p:cNvSpPr/>
          <p:nvPr/>
        </p:nvSpPr>
        <p:spPr>
          <a:xfrm>
            <a:off x="10348772" y="4860957"/>
            <a:ext cx="6910528" cy="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8" name="Freeform 8"/>
          <p:cNvSpPr/>
          <p:nvPr/>
        </p:nvSpPr>
        <p:spPr>
          <a:xfrm rot="10235609" flipH="1">
            <a:off x="8719884" y="6747401"/>
            <a:ext cx="4221010" cy="2409813"/>
          </a:xfrm>
          <a:custGeom>
            <a:avLst/>
            <a:gdLst/>
            <a:ahLst/>
            <a:cxnLst/>
            <a:rect l="l" t="t" r="r" b="b"/>
            <a:pathLst>
              <a:path w="4221010" h="2409813">
                <a:moveTo>
                  <a:pt x="4221009" y="0"/>
                </a:moveTo>
                <a:lnTo>
                  <a:pt x="0" y="0"/>
                </a:lnTo>
                <a:lnTo>
                  <a:pt x="0" y="2409813"/>
                </a:lnTo>
                <a:lnTo>
                  <a:pt x="4221009" y="2409813"/>
                </a:lnTo>
                <a:lnTo>
                  <a:pt x="422100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1028700" y="1434531"/>
            <a:ext cx="6627557" cy="8313720"/>
          </a:xfrm>
          <a:custGeom>
            <a:avLst/>
            <a:gdLst/>
            <a:ahLst/>
            <a:cxnLst/>
            <a:rect l="l" t="t" r="r" b="b"/>
            <a:pathLst>
              <a:path w="6627557" h="8313720">
                <a:moveTo>
                  <a:pt x="0" y="0"/>
                </a:moveTo>
                <a:lnTo>
                  <a:pt x="6627557" y="0"/>
                </a:lnTo>
                <a:lnTo>
                  <a:pt x="6627557" y="8313720"/>
                </a:lnTo>
                <a:lnTo>
                  <a:pt x="0" y="8313720"/>
                </a:lnTo>
                <a:lnTo>
                  <a:pt x="0" y="0"/>
                </a:lnTo>
                <a:close/>
              </a:path>
            </a:pathLst>
          </a:custGeom>
          <a:blipFill>
            <a:blip r:embed="rId6"/>
            <a:stretch>
              <a:fillRect/>
            </a:stretch>
          </a:blipFill>
        </p:spPr>
        <p:txBody>
          <a:bodyPr/>
          <a:lstStyle/>
          <a:p>
            <a:endParaRPr lang="en-IN"/>
          </a:p>
        </p:txBody>
      </p:sp>
      <p:sp>
        <p:nvSpPr>
          <p:cNvPr id="10" name="TextBox 10"/>
          <p:cNvSpPr txBox="1"/>
          <p:nvPr/>
        </p:nvSpPr>
        <p:spPr>
          <a:xfrm>
            <a:off x="3250083" y="92170"/>
            <a:ext cx="11787833" cy="1342361"/>
          </a:xfrm>
          <a:prstGeom prst="rect">
            <a:avLst/>
          </a:prstGeom>
        </p:spPr>
        <p:txBody>
          <a:bodyPr lIns="0" tIns="0" rIns="0" bIns="0" rtlCol="0" anchor="t">
            <a:spAutoFit/>
          </a:bodyPr>
          <a:lstStyle/>
          <a:p>
            <a:pPr algn="ctr">
              <a:lnSpc>
                <a:spcPts val="6965"/>
              </a:lnSpc>
            </a:pPr>
            <a:r>
              <a:rPr lang="en-US" sz="4975" dirty="0">
                <a:solidFill>
                  <a:srgbClr val="59450E"/>
                </a:solidFill>
                <a:latin typeface="Alice"/>
              </a:rPr>
              <a:t>METHODOLOGY/ DESIGN</a:t>
            </a:r>
          </a:p>
          <a:p>
            <a:pPr algn="just">
              <a:lnSpc>
                <a:spcPts val="3607"/>
              </a:lnSpc>
            </a:pPr>
            <a:endParaRPr lang="en-US" sz="4975" dirty="0">
              <a:solidFill>
                <a:srgbClr val="59450E"/>
              </a:solidFill>
              <a:latin typeface="Alice"/>
            </a:endParaRPr>
          </a:p>
        </p:txBody>
      </p:sp>
      <p:sp>
        <p:nvSpPr>
          <p:cNvPr id="11" name="AutoShape 7">
            <a:extLst>
              <a:ext uri="{FF2B5EF4-FFF2-40B4-BE49-F238E27FC236}">
                <a16:creationId xmlns:a16="http://schemas.microsoft.com/office/drawing/2014/main" id="{604184DD-8EAF-8F29-472E-6388DCBE1BA3}"/>
              </a:ext>
            </a:extLst>
          </p:cNvPr>
          <p:cNvSpPr/>
          <p:nvPr/>
        </p:nvSpPr>
        <p:spPr>
          <a:xfrm flipV="1">
            <a:off x="5096070" y="1010738"/>
            <a:ext cx="8013373" cy="17961"/>
          </a:xfrm>
          <a:prstGeom prst="line">
            <a:avLst/>
          </a:prstGeom>
          <a:ln w="38100" cap="flat">
            <a:solidFill>
              <a:srgbClr val="000000"/>
            </a:solidFill>
            <a:prstDash val="solid"/>
            <a:headEnd type="diamond" w="lg" len="lg"/>
            <a:tailEnd type="diamond" w="lg" len="lg"/>
          </a:ln>
        </p:spPr>
        <p:txBody>
          <a:bodyPr/>
          <a:lstStyle/>
          <a:p>
            <a:endParaRPr lang="en-IN"/>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18D69"/>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595799" y="-3405201"/>
            <a:ext cx="10287000" cy="17097402"/>
            <a:chOff x="0" y="0"/>
            <a:chExt cx="2354580" cy="3913405"/>
          </a:xfrm>
        </p:grpSpPr>
        <p:sp>
          <p:nvSpPr>
            <p:cNvPr id="3" name="Freeform 3"/>
            <p:cNvSpPr/>
            <p:nvPr/>
          </p:nvSpPr>
          <p:spPr>
            <a:xfrm>
              <a:off x="0" y="0"/>
              <a:ext cx="2353310" cy="3913405"/>
            </a:xfrm>
            <a:custGeom>
              <a:avLst/>
              <a:gdLst/>
              <a:ahLst/>
              <a:cxnLst/>
              <a:rect l="l" t="t" r="r" b="b"/>
              <a:pathLst>
                <a:path w="2353310" h="3913405">
                  <a:moveTo>
                    <a:pt x="784860" y="3846095"/>
                  </a:moveTo>
                  <a:cubicBezTo>
                    <a:pt x="905510" y="3886736"/>
                    <a:pt x="1042670" y="3913405"/>
                    <a:pt x="1177290" y="3913405"/>
                  </a:cubicBezTo>
                  <a:cubicBezTo>
                    <a:pt x="1311910" y="3913405"/>
                    <a:pt x="1441450" y="3890545"/>
                    <a:pt x="1560830" y="3849905"/>
                  </a:cubicBezTo>
                  <a:cubicBezTo>
                    <a:pt x="1563370" y="3848636"/>
                    <a:pt x="1565910" y="3848636"/>
                    <a:pt x="1568450" y="3847366"/>
                  </a:cubicBezTo>
                  <a:cubicBezTo>
                    <a:pt x="2016760" y="3684805"/>
                    <a:pt x="2346960" y="3255545"/>
                    <a:pt x="2353310" y="2750682"/>
                  </a:cubicBezTo>
                  <a:lnTo>
                    <a:pt x="2353310" y="0"/>
                  </a:lnTo>
                  <a:lnTo>
                    <a:pt x="0" y="0"/>
                  </a:lnTo>
                  <a:lnTo>
                    <a:pt x="0" y="2748608"/>
                  </a:lnTo>
                  <a:cubicBezTo>
                    <a:pt x="6350" y="3258085"/>
                    <a:pt x="331470" y="3687345"/>
                    <a:pt x="784860" y="3846095"/>
                  </a:cubicBezTo>
                  <a:close/>
                </a:path>
              </a:pathLst>
            </a:custGeom>
            <a:solidFill>
              <a:srgbClr val="F2DB97"/>
            </a:solidFill>
          </p:spPr>
          <p:txBody>
            <a:bodyPr/>
            <a:lstStyle/>
            <a:p>
              <a:endParaRPr lang="en-IN"/>
            </a:p>
          </p:txBody>
        </p:sp>
      </p:grpSp>
      <p:sp>
        <p:nvSpPr>
          <p:cNvPr id="4" name="Freeform 4"/>
          <p:cNvSpPr/>
          <p:nvPr/>
        </p:nvSpPr>
        <p:spPr>
          <a:xfrm>
            <a:off x="17259300" y="7554662"/>
            <a:ext cx="1777990" cy="1703638"/>
          </a:xfrm>
          <a:custGeom>
            <a:avLst/>
            <a:gdLst/>
            <a:ahLst/>
            <a:cxnLst/>
            <a:rect l="l" t="t" r="r" b="b"/>
            <a:pathLst>
              <a:path w="1777990" h="1703638">
                <a:moveTo>
                  <a:pt x="0" y="0"/>
                </a:moveTo>
                <a:lnTo>
                  <a:pt x="1777990" y="0"/>
                </a:lnTo>
                <a:lnTo>
                  <a:pt x="1777990" y="1703638"/>
                </a:lnTo>
                <a:lnTo>
                  <a:pt x="0" y="1703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a:off x="15479886" y="817567"/>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1791184" y="2930517"/>
            <a:ext cx="6357111" cy="4923514"/>
          </a:xfrm>
          <a:prstGeom prst="rect">
            <a:avLst/>
          </a:prstGeom>
        </p:spPr>
        <p:txBody>
          <a:bodyPr lIns="0" tIns="0" rIns="0" bIns="0" rtlCol="0" anchor="t">
            <a:spAutoFit/>
          </a:bodyPr>
          <a:lstStyle/>
          <a:p>
            <a:pPr algn="ctr">
              <a:lnSpc>
                <a:spcPts val="8520"/>
              </a:lnSpc>
            </a:pPr>
            <a:r>
              <a:rPr lang="en-US" sz="6085">
                <a:solidFill>
                  <a:srgbClr val="59450E"/>
                </a:solidFill>
                <a:latin typeface="Copperplate Gothic 30 AB"/>
              </a:rPr>
              <a:t>  ENTITY RELATIONSHIP DIAGRAM</a:t>
            </a:r>
          </a:p>
          <a:p>
            <a:pPr algn="ctr">
              <a:lnSpc>
                <a:spcPts val="4180"/>
              </a:lnSpc>
            </a:pPr>
            <a:r>
              <a:rPr lang="en-US" sz="2985">
                <a:solidFill>
                  <a:srgbClr val="59450E"/>
                </a:solidFill>
                <a:latin typeface="Copperplate Gothic 30 AB"/>
              </a:rPr>
              <a:t>(ER)</a:t>
            </a:r>
          </a:p>
          <a:p>
            <a:pPr algn="just">
              <a:lnSpc>
                <a:spcPts val="4180"/>
              </a:lnSpc>
            </a:pPr>
            <a:endParaRPr lang="en-US" sz="2985">
              <a:solidFill>
                <a:srgbClr val="59450E"/>
              </a:solidFill>
              <a:latin typeface="Copperplate Gothic 30 AB"/>
            </a:endParaRPr>
          </a:p>
          <a:p>
            <a:pPr algn="just">
              <a:lnSpc>
                <a:spcPts val="4180"/>
              </a:lnSpc>
            </a:pPr>
            <a:endParaRPr lang="en-US" sz="2985">
              <a:solidFill>
                <a:srgbClr val="59450E"/>
              </a:solidFill>
              <a:latin typeface="Copperplate Gothic 30 AB"/>
            </a:endParaRPr>
          </a:p>
        </p:txBody>
      </p:sp>
      <p:sp>
        <p:nvSpPr>
          <p:cNvPr id="7" name="AutoShape 7"/>
          <p:cNvSpPr/>
          <p:nvPr/>
        </p:nvSpPr>
        <p:spPr>
          <a:xfrm>
            <a:off x="11656055" y="6861839"/>
            <a:ext cx="6492240" cy="0"/>
          </a:xfrm>
          <a:prstGeom prst="line">
            <a:avLst/>
          </a:prstGeom>
          <a:ln w="38100" cap="flat">
            <a:solidFill>
              <a:srgbClr val="000000"/>
            </a:solidFill>
            <a:prstDash val="solid"/>
            <a:headEnd type="diamond" w="lg" len="lg"/>
            <a:tailEnd type="diamond" w="lg" len="lg"/>
          </a:ln>
        </p:spPr>
        <p:txBody>
          <a:bodyPr/>
          <a:lstStyle/>
          <a:p>
            <a:endParaRPr lang="en-IN"/>
          </a:p>
        </p:txBody>
      </p:sp>
      <p:sp>
        <p:nvSpPr>
          <p:cNvPr id="8" name="Freeform 8"/>
          <p:cNvSpPr/>
          <p:nvPr/>
        </p:nvSpPr>
        <p:spPr>
          <a:xfrm rot="10465640" flipH="1">
            <a:off x="9972605" y="7994277"/>
            <a:ext cx="2970998" cy="1696170"/>
          </a:xfrm>
          <a:custGeom>
            <a:avLst/>
            <a:gdLst/>
            <a:ahLst/>
            <a:cxnLst/>
            <a:rect l="l" t="t" r="r" b="b"/>
            <a:pathLst>
              <a:path w="2970998" h="1696170">
                <a:moveTo>
                  <a:pt x="2970998" y="0"/>
                </a:moveTo>
                <a:lnTo>
                  <a:pt x="0" y="0"/>
                </a:lnTo>
                <a:lnTo>
                  <a:pt x="0" y="1696170"/>
                </a:lnTo>
                <a:lnTo>
                  <a:pt x="2970998" y="1696170"/>
                </a:lnTo>
                <a:lnTo>
                  <a:pt x="297099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1859956" y="817567"/>
            <a:ext cx="8321711" cy="8748465"/>
          </a:xfrm>
          <a:custGeom>
            <a:avLst/>
            <a:gdLst/>
            <a:ahLst/>
            <a:cxnLst/>
            <a:rect l="l" t="t" r="r" b="b"/>
            <a:pathLst>
              <a:path w="8321711" h="8748465">
                <a:moveTo>
                  <a:pt x="0" y="0"/>
                </a:moveTo>
                <a:lnTo>
                  <a:pt x="8321710" y="0"/>
                </a:lnTo>
                <a:lnTo>
                  <a:pt x="8321710" y="8748466"/>
                </a:lnTo>
                <a:lnTo>
                  <a:pt x="0" y="8748466"/>
                </a:lnTo>
                <a:lnTo>
                  <a:pt x="0" y="0"/>
                </a:lnTo>
                <a:close/>
              </a:path>
            </a:pathLst>
          </a:custGeom>
          <a:blipFill>
            <a:blip r:embed="rId6"/>
            <a:stretch>
              <a:fillRect/>
            </a:stretch>
          </a:blipFill>
        </p:spPr>
        <p:txBody>
          <a:bodyPr/>
          <a:lstStyle/>
          <a:p>
            <a:endParaRPr lang="en-IN"/>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1182</Words>
  <Application>Microsoft Office PowerPoint</Application>
  <PresentationFormat>Custom</PresentationFormat>
  <Paragraphs>122</Paragraphs>
  <Slides>29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Alice</vt:lpstr>
      <vt:lpstr>Montserrat Bold Italics</vt:lpstr>
      <vt:lpstr>Roca One</vt:lpstr>
      <vt:lpstr>Lora</vt:lpstr>
      <vt:lpstr>Times New Roman Bold</vt:lpstr>
      <vt:lpstr>Alta</vt:lpstr>
      <vt:lpstr>Montserrat Semi-Bold</vt:lpstr>
      <vt:lpstr>Alice Bold</vt:lpstr>
      <vt:lpstr>Arial</vt:lpstr>
      <vt:lpstr>Montserrat</vt:lpstr>
      <vt:lpstr>Copperplate Gothic 30 AB</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Insight</dc:title>
  <dc:creator>antarita das</dc:creator>
  <cp:lastModifiedBy>antarita das</cp:lastModifiedBy>
  <cp:revision>6</cp:revision>
  <dcterms:created xsi:type="dcterms:W3CDTF">2006-08-16T00:00:00Z</dcterms:created>
  <dcterms:modified xsi:type="dcterms:W3CDTF">2023-08-08T05:52:26Z</dcterms:modified>
  <dc:identifier>DAFmAgNzccQ</dc:identifier>
</cp:coreProperties>
</file>